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Default Extension="wdp" ContentType="image/vnd.ms-photo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8"/>
  </p:notesMasterIdLst>
  <p:sldIdLst>
    <p:sldId id="300" r:id="rId2"/>
    <p:sldId id="258" r:id="rId3"/>
    <p:sldId id="259" r:id="rId4"/>
    <p:sldId id="261" r:id="rId5"/>
    <p:sldId id="330" r:id="rId6"/>
    <p:sldId id="326" r:id="rId7"/>
    <p:sldId id="327" r:id="rId8"/>
    <p:sldId id="301" r:id="rId9"/>
    <p:sldId id="331" r:id="rId10"/>
    <p:sldId id="262" r:id="rId11"/>
    <p:sldId id="266" r:id="rId12"/>
    <p:sldId id="304" r:id="rId13"/>
    <p:sldId id="305" r:id="rId14"/>
    <p:sldId id="306" r:id="rId15"/>
    <p:sldId id="307" r:id="rId16"/>
    <p:sldId id="308" r:id="rId17"/>
    <p:sldId id="263" r:id="rId18"/>
    <p:sldId id="267" r:id="rId19"/>
    <p:sldId id="309" r:id="rId20"/>
    <p:sldId id="324" r:id="rId21"/>
    <p:sldId id="315" r:id="rId22"/>
    <p:sldId id="317" r:id="rId23"/>
    <p:sldId id="319" r:id="rId24"/>
    <p:sldId id="321" r:id="rId25"/>
    <p:sldId id="325" r:id="rId26"/>
    <p:sldId id="323" r:id="rId2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em Estilo, Sem Grelh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Estilo Médio 2 - Destaqu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>
        <p:scale>
          <a:sx n="62" d="100"/>
          <a:sy n="62" d="100"/>
        </p:scale>
        <p:origin x="-16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2D26A9-D82E-4BFC-B163-D8A957B68604}" type="doc">
      <dgm:prSet loTypeId="urn:microsoft.com/office/officeart/2005/8/layout/cycle8" loCatId="cycle" qsTypeId="urn:microsoft.com/office/officeart/2005/8/quickstyle/simple4" qsCatId="simple" csTypeId="urn:microsoft.com/office/officeart/2005/8/colors/colorful2" csCatId="colorful" phldr="1"/>
      <dgm:spPr/>
    </dgm:pt>
    <dgm:pt modelId="{0DE92A22-8835-44F0-A4BE-92C2803DA62C}">
      <dgm:prSet phldrT="[Texto]"/>
      <dgm:spPr/>
      <dgm:t>
        <a:bodyPr/>
        <a:lstStyle/>
        <a:p>
          <a:r>
            <a:rPr lang="pt-PT" dirty="0" smtClean="0"/>
            <a:t>Crescimento Inteligente</a:t>
          </a:r>
          <a:endParaRPr lang="pt-PT" dirty="0"/>
        </a:p>
      </dgm:t>
    </dgm:pt>
    <dgm:pt modelId="{AF6B4B86-312B-4D98-9F50-3B0CA73C4DAB}" type="parTrans" cxnId="{988D139A-C24B-491B-8D02-771E704D50BE}">
      <dgm:prSet/>
      <dgm:spPr/>
      <dgm:t>
        <a:bodyPr/>
        <a:lstStyle/>
        <a:p>
          <a:endParaRPr lang="pt-PT"/>
        </a:p>
      </dgm:t>
    </dgm:pt>
    <dgm:pt modelId="{1E44266A-6235-4ED3-9BFB-34840FB47452}" type="sibTrans" cxnId="{988D139A-C24B-491B-8D02-771E704D50BE}">
      <dgm:prSet/>
      <dgm:spPr/>
      <dgm:t>
        <a:bodyPr/>
        <a:lstStyle/>
        <a:p>
          <a:endParaRPr lang="pt-PT"/>
        </a:p>
      </dgm:t>
    </dgm:pt>
    <dgm:pt modelId="{60FC8B33-24B3-4B90-987B-051D631CF9C4}">
      <dgm:prSet phldrT="[Texto]"/>
      <dgm:spPr/>
      <dgm:t>
        <a:bodyPr/>
        <a:lstStyle/>
        <a:p>
          <a:r>
            <a:rPr lang="pt-PT" dirty="0" smtClean="0"/>
            <a:t>Crescimento Sustentável</a:t>
          </a:r>
          <a:endParaRPr lang="pt-PT" dirty="0"/>
        </a:p>
      </dgm:t>
    </dgm:pt>
    <dgm:pt modelId="{596EEFCF-F006-46BF-997D-8A3DFD37E9A7}" type="parTrans" cxnId="{11BF49AF-68D7-4C01-859C-3091B44C3A55}">
      <dgm:prSet/>
      <dgm:spPr/>
      <dgm:t>
        <a:bodyPr/>
        <a:lstStyle/>
        <a:p>
          <a:endParaRPr lang="pt-PT"/>
        </a:p>
      </dgm:t>
    </dgm:pt>
    <dgm:pt modelId="{B0447617-8B75-46C5-A58E-6A5481CDF087}" type="sibTrans" cxnId="{11BF49AF-68D7-4C01-859C-3091B44C3A55}">
      <dgm:prSet/>
      <dgm:spPr/>
      <dgm:t>
        <a:bodyPr/>
        <a:lstStyle/>
        <a:p>
          <a:endParaRPr lang="pt-PT"/>
        </a:p>
      </dgm:t>
    </dgm:pt>
    <dgm:pt modelId="{33A1C9BD-E2E2-45E2-8CF0-69AE4C54B7C9}">
      <dgm:prSet phldrT="[Texto]"/>
      <dgm:spPr/>
      <dgm:t>
        <a:bodyPr/>
        <a:lstStyle/>
        <a:p>
          <a:r>
            <a:rPr lang="pt-PT" dirty="0" smtClean="0"/>
            <a:t>Crescimento Inclusivo</a:t>
          </a:r>
          <a:endParaRPr lang="pt-PT" dirty="0"/>
        </a:p>
      </dgm:t>
    </dgm:pt>
    <dgm:pt modelId="{7882DBEE-9C6D-4E44-BA9E-984C9C07803E}" type="parTrans" cxnId="{11A84290-078B-4803-9029-F84394FCCA9B}">
      <dgm:prSet/>
      <dgm:spPr/>
      <dgm:t>
        <a:bodyPr/>
        <a:lstStyle/>
        <a:p>
          <a:endParaRPr lang="pt-PT"/>
        </a:p>
      </dgm:t>
    </dgm:pt>
    <dgm:pt modelId="{BC058208-5003-4D73-AF65-25560260A01C}" type="sibTrans" cxnId="{11A84290-078B-4803-9029-F84394FCCA9B}">
      <dgm:prSet/>
      <dgm:spPr/>
      <dgm:t>
        <a:bodyPr/>
        <a:lstStyle/>
        <a:p>
          <a:endParaRPr lang="pt-PT"/>
        </a:p>
      </dgm:t>
    </dgm:pt>
    <dgm:pt modelId="{CB8E3293-3E5A-43FB-8313-16A2CDE03EC4}" type="pres">
      <dgm:prSet presAssocID="{282D26A9-D82E-4BFC-B163-D8A957B68604}" presName="compositeShape" presStyleCnt="0">
        <dgm:presLayoutVars>
          <dgm:chMax val="7"/>
          <dgm:dir/>
          <dgm:resizeHandles val="exact"/>
        </dgm:presLayoutVars>
      </dgm:prSet>
      <dgm:spPr/>
    </dgm:pt>
    <dgm:pt modelId="{68B36A58-6A74-4FF3-9891-68BC8A8689A7}" type="pres">
      <dgm:prSet presAssocID="{282D26A9-D82E-4BFC-B163-D8A957B68604}" presName="wedge1" presStyleLbl="node1" presStyleIdx="0" presStyleCnt="3"/>
      <dgm:spPr/>
      <dgm:t>
        <a:bodyPr/>
        <a:lstStyle/>
        <a:p>
          <a:endParaRPr lang="pt-PT"/>
        </a:p>
      </dgm:t>
    </dgm:pt>
    <dgm:pt modelId="{22C14479-1841-4FBD-866C-ADB7C2065F1D}" type="pres">
      <dgm:prSet presAssocID="{282D26A9-D82E-4BFC-B163-D8A957B68604}" presName="dummy1a" presStyleCnt="0"/>
      <dgm:spPr/>
    </dgm:pt>
    <dgm:pt modelId="{B85896B5-9387-4D5C-BED3-03F473DFB4CC}" type="pres">
      <dgm:prSet presAssocID="{282D26A9-D82E-4BFC-B163-D8A957B68604}" presName="dummy1b" presStyleCnt="0"/>
      <dgm:spPr/>
    </dgm:pt>
    <dgm:pt modelId="{2C8948DC-AFD9-4897-B82C-D48B1241BC58}" type="pres">
      <dgm:prSet presAssocID="{282D26A9-D82E-4BFC-B163-D8A957B6860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9379D6E-CD21-4FB5-9AE6-6991B845A424}" type="pres">
      <dgm:prSet presAssocID="{282D26A9-D82E-4BFC-B163-D8A957B68604}" presName="wedge2" presStyleLbl="node1" presStyleIdx="1" presStyleCnt="3"/>
      <dgm:spPr/>
      <dgm:t>
        <a:bodyPr/>
        <a:lstStyle/>
        <a:p>
          <a:endParaRPr lang="pt-PT"/>
        </a:p>
      </dgm:t>
    </dgm:pt>
    <dgm:pt modelId="{928D0DEF-DCD2-4378-AECE-02DB81D1FA92}" type="pres">
      <dgm:prSet presAssocID="{282D26A9-D82E-4BFC-B163-D8A957B68604}" presName="dummy2a" presStyleCnt="0"/>
      <dgm:spPr/>
    </dgm:pt>
    <dgm:pt modelId="{5C868075-4DC1-4B45-B880-1651B18DF4E5}" type="pres">
      <dgm:prSet presAssocID="{282D26A9-D82E-4BFC-B163-D8A957B68604}" presName="dummy2b" presStyleCnt="0"/>
      <dgm:spPr/>
    </dgm:pt>
    <dgm:pt modelId="{D886C302-0D6F-4CAA-8A49-8873C5041383}" type="pres">
      <dgm:prSet presAssocID="{282D26A9-D82E-4BFC-B163-D8A957B6860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65E5F9A-2559-4754-AF7F-3186B5013453}" type="pres">
      <dgm:prSet presAssocID="{282D26A9-D82E-4BFC-B163-D8A957B68604}" presName="wedge3" presStyleLbl="node1" presStyleIdx="2" presStyleCnt="3"/>
      <dgm:spPr/>
      <dgm:t>
        <a:bodyPr/>
        <a:lstStyle/>
        <a:p>
          <a:endParaRPr lang="pt-PT"/>
        </a:p>
      </dgm:t>
    </dgm:pt>
    <dgm:pt modelId="{7E8C6344-A221-45F5-8A20-617D466DC88D}" type="pres">
      <dgm:prSet presAssocID="{282D26A9-D82E-4BFC-B163-D8A957B68604}" presName="dummy3a" presStyleCnt="0"/>
      <dgm:spPr/>
    </dgm:pt>
    <dgm:pt modelId="{BE174F1D-8538-41F4-A7F4-462555800AFB}" type="pres">
      <dgm:prSet presAssocID="{282D26A9-D82E-4BFC-B163-D8A957B68604}" presName="dummy3b" presStyleCnt="0"/>
      <dgm:spPr/>
    </dgm:pt>
    <dgm:pt modelId="{EEC6468F-F683-44A4-82A2-DB88FC731C6A}" type="pres">
      <dgm:prSet presAssocID="{282D26A9-D82E-4BFC-B163-D8A957B6860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DE6EED2-367F-473B-A24F-529739BAFA6D}" type="pres">
      <dgm:prSet presAssocID="{1E44266A-6235-4ED3-9BFB-34840FB47452}" presName="arrowWedge1" presStyleLbl="fgSibTrans2D1" presStyleIdx="0" presStyleCnt="3"/>
      <dgm:spPr/>
    </dgm:pt>
    <dgm:pt modelId="{C5ADF17F-C54A-42A4-A4BA-0B95D9524434}" type="pres">
      <dgm:prSet presAssocID="{B0447617-8B75-46C5-A58E-6A5481CDF087}" presName="arrowWedge2" presStyleLbl="fgSibTrans2D1" presStyleIdx="1" presStyleCnt="3"/>
      <dgm:spPr/>
    </dgm:pt>
    <dgm:pt modelId="{F73D3597-86AB-4BF0-8C16-9B3CC906C2C2}" type="pres">
      <dgm:prSet presAssocID="{BC058208-5003-4D73-AF65-25560260A01C}" presName="arrowWedge3" presStyleLbl="fgSibTrans2D1" presStyleIdx="2" presStyleCnt="3"/>
      <dgm:spPr/>
    </dgm:pt>
  </dgm:ptLst>
  <dgm:cxnLst>
    <dgm:cxn modelId="{7FFEE750-E210-4076-B772-9B020829DB67}" type="presOf" srcId="{33A1C9BD-E2E2-45E2-8CF0-69AE4C54B7C9}" destId="{165E5F9A-2559-4754-AF7F-3186B5013453}" srcOrd="0" destOrd="0" presId="urn:microsoft.com/office/officeart/2005/8/layout/cycle8"/>
    <dgm:cxn modelId="{62081539-A51A-4AEA-9EA1-7A3E6E00FDE8}" type="presOf" srcId="{282D26A9-D82E-4BFC-B163-D8A957B68604}" destId="{CB8E3293-3E5A-43FB-8313-16A2CDE03EC4}" srcOrd="0" destOrd="0" presId="urn:microsoft.com/office/officeart/2005/8/layout/cycle8"/>
    <dgm:cxn modelId="{68B5C69A-E410-4D50-9B0F-9FB8D50FA732}" type="presOf" srcId="{60FC8B33-24B3-4B90-987B-051D631CF9C4}" destId="{C9379D6E-CD21-4FB5-9AE6-6991B845A424}" srcOrd="0" destOrd="0" presId="urn:microsoft.com/office/officeart/2005/8/layout/cycle8"/>
    <dgm:cxn modelId="{06CD57B7-8893-4EB6-A942-31CE08422F6D}" type="presOf" srcId="{0DE92A22-8835-44F0-A4BE-92C2803DA62C}" destId="{2C8948DC-AFD9-4897-B82C-D48B1241BC58}" srcOrd="1" destOrd="0" presId="urn:microsoft.com/office/officeart/2005/8/layout/cycle8"/>
    <dgm:cxn modelId="{11A84290-078B-4803-9029-F84394FCCA9B}" srcId="{282D26A9-D82E-4BFC-B163-D8A957B68604}" destId="{33A1C9BD-E2E2-45E2-8CF0-69AE4C54B7C9}" srcOrd="2" destOrd="0" parTransId="{7882DBEE-9C6D-4E44-BA9E-984C9C07803E}" sibTransId="{BC058208-5003-4D73-AF65-25560260A01C}"/>
    <dgm:cxn modelId="{51B6B87B-69B1-42D4-9A8B-99EC2F65CD86}" type="presOf" srcId="{0DE92A22-8835-44F0-A4BE-92C2803DA62C}" destId="{68B36A58-6A74-4FF3-9891-68BC8A8689A7}" srcOrd="0" destOrd="0" presId="urn:microsoft.com/office/officeart/2005/8/layout/cycle8"/>
    <dgm:cxn modelId="{0115EFA6-2F55-499A-BDA7-12DFD5CBE3BD}" type="presOf" srcId="{33A1C9BD-E2E2-45E2-8CF0-69AE4C54B7C9}" destId="{EEC6468F-F683-44A4-82A2-DB88FC731C6A}" srcOrd="1" destOrd="0" presId="urn:microsoft.com/office/officeart/2005/8/layout/cycle8"/>
    <dgm:cxn modelId="{988D139A-C24B-491B-8D02-771E704D50BE}" srcId="{282D26A9-D82E-4BFC-B163-D8A957B68604}" destId="{0DE92A22-8835-44F0-A4BE-92C2803DA62C}" srcOrd="0" destOrd="0" parTransId="{AF6B4B86-312B-4D98-9F50-3B0CA73C4DAB}" sibTransId="{1E44266A-6235-4ED3-9BFB-34840FB47452}"/>
    <dgm:cxn modelId="{11BF49AF-68D7-4C01-859C-3091B44C3A55}" srcId="{282D26A9-D82E-4BFC-B163-D8A957B68604}" destId="{60FC8B33-24B3-4B90-987B-051D631CF9C4}" srcOrd="1" destOrd="0" parTransId="{596EEFCF-F006-46BF-997D-8A3DFD37E9A7}" sibTransId="{B0447617-8B75-46C5-A58E-6A5481CDF087}"/>
    <dgm:cxn modelId="{19D832C3-A037-486D-B34D-1BA714E486A2}" type="presOf" srcId="{60FC8B33-24B3-4B90-987B-051D631CF9C4}" destId="{D886C302-0D6F-4CAA-8A49-8873C5041383}" srcOrd="1" destOrd="0" presId="urn:microsoft.com/office/officeart/2005/8/layout/cycle8"/>
    <dgm:cxn modelId="{0F291156-F008-49ED-83DE-8870C19E3715}" type="presParOf" srcId="{CB8E3293-3E5A-43FB-8313-16A2CDE03EC4}" destId="{68B36A58-6A74-4FF3-9891-68BC8A8689A7}" srcOrd="0" destOrd="0" presId="urn:microsoft.com/office/officeart/2005/8/layout/cycle8"/>
    <dgm:cxn modelId="{562A1DE1-30AB-4890-8365-54F3E9FD57D3}" type="presParOf" srcId="{CB8E3293-3E5A-43FB-8313-16A2CDE03EC4}" destId="{22C14479-1841-4FBD-866C-ADB7C2065F1D}" srcOrd="1" destOrd="0" presId="urn:microsoft.com/office/officeart/2005/8/layout/cycle8"/>
    <dgm:cxn modelId="{67899668-46F5-49BA-8163-A5B014932593}" type="presParOf" srcId="{CB8E3293-3E5A-43FB-8313-16A2CDE03EC4}" destId="{B85896B5-9387-4D5C-BED3-03F473DFB4CC}" srcOrd="2" destOrd="0" presId="urn:microsoft.com/office/officeart/2005/8/layout/cycle8"/>
    <dgm:cxn modelId="{B8B1A50A-B626-43EB-995E-AE2D684AD743}" type="presParOf" srcId="{CB8E3293-3E5A-43FB-8313-16A2CDE03EC4}" destId="{2C8948DC-AFD9-4897-B82C-D48B1241BC58}" srcOrd="3" destOrd="0" presId="urn:microsoft.com/office/officeart/2005/8/layout/cycle8"/>
    <dgm:cxn modelId="{F8DA8A62-65FF-4DE7-B557-1A9CF7D6B225}" type="presParOf" srcId="{CB8E3293-3E5A-43FB-8313-16A2CDE03EC4}" destId="{C9379D6E-CD21-4FB5-9AE6-6991B845A424}" srcOrd="4" destOrd="0" presId="urn:microsoft.com/office/officeart/2005/8/layout/cycle8"/>
    <dgm:cxn modelId="{7BDD5F34-A73A-4542-ABC3-38FE2A439840}" type="presParOf" srcId="{CB8E3293-3E5A-43FB-8313-16A2CDE03EC4}" destId="{928D0DEF-DCD2-4378-AECE-02DB81D1FA92}" srcOrd="5" destOrd="0" presId="urn:microsoft.com/office/officeart/2005/8/layout/cycle8"/>
    <dgm:cxn modelId="{E078A745-D517-4F94-B68A-F793DF2C6E5B}" type="presParOf" srcId="{CB8E3293-3E5A-43FB-8313-16A2CDE03EC4}" destId="{5C868075-4DC1-4B45-B880-1651B18DF4E5}" srcOrd="6" destOrd="0" presId="urn:microsoft.com/office/officeart/2005/8/layout/cycle8"/>
    <dgm:cxn modelId="{BD65DA6B-59C1-4BAC-976D-9F9795DD86C0}" type="presParOf" srcId="{CB8E3293-3E5A-43FB-8313-16A2CDE03EC4}" destId="{D886C302-0D6F-4CAA-8A49-8873C5041383}" srcOrd="7" destOrd="0" presId="urn:microsoft.com/office/officeart/2005/8/layout/cycle8"/>
    <dgm:cxn modelId="{742505CF-D3BA-4DFB-9A1B-18B3EF6AEBED}" type="presParOf" srcId="{CB8E3293-3E5A-43FB-8313-16A2CDE03EC4}" destId="{165E5F9A-2559-4754-AF7F-3186B5013453}" srcOrd="8" destOrd="0" presId="urn:microsoft.com/office/officeart/2005/8/layout/cycle8"/>
    <dgm:cxn modelId="{BE2529CC-9D70-429D-99D1-66557F29C16D}" type="presParOf" srcId="{CB8E3293-3E5A-43FB-8313-16A2CDE03EC4}" destId="{7E8C6344-A221-45F5-8A20-617D466DC88D}" srcOrd="9" destOrd="0" presId="urn:microsoft.com/office/officeart/2005/8/layout/cycle8"/>
    <dgm:cxn modelId="{F85C4621-EE4F-47C9-B485-6689C4AAE5DD}" type="presParOf" srcId="{CB8E3293-3E5A-43FB-8313-16A2CDE03EC4}" destId="{BE174F1D-8538-41F4-A7F4-462555800AFB}" srcOrd="10" destOrd="0" presId="urn:microsoft.com/office/officeart/2005/8/layout/cycle8"/>
    <dgm:cxn modelId="{B215FA18-BB46-4C8B-BAB0-28054B5FC0B2}" type="presParOf" srcId="{CB8E3293-3E5A-43FB-8313-16A2CDE03EC4}" destId="{EEC6468F-F683-44A4-82A2-DB88FC731C6A}" srcOrd="11" destOrd="0" presId="urn:microsoft.com/office/officeart/2005/8/layout/cycle8"/>
    <dgm:cxn modelId="{C1878737-B550-4978-8B07-CAE9C0333C74}" type="presParOf" srcId="{CB8E3293-3E5A-43FB-8313-16A2CDE03EC4}" destId="{0DE6EED2-367F-473B-A24F-529739BAFA6D}" srcOrd="12" destOrd="0" presId="urn:microsoft.com/office/officeart/2005/8/layout/cycle8"/>
    <dgm:cxn modelId="{E0871674-8B5E-424C-AFA1-371AD87D4264}" type="presParOf" srcId="{CB8E3293-3E5A-43FB-8313-16A2CDE03EC4}" destId="{C5ADF17F-C54A-42A4-A4BA-0B95D9524434}" srcOrd="13" destOrd="0" presId="urn:microsoft.com/office/officeart/2005/8/layout/cycle8"/>
    <dgm:cxn modelId="{A9A00960-A81A-4C81-B063-018A98C256EF}" type="presParOf" srcId="{CB8E3293-3E5A-43FB-8313-16A2CDE03EC4}" destId="{F73D3597-86AB-4BF0-8C16-9B3CC906C2C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1AED4F-309F-4651-869A-10F2EAFF5752}" type="doc">
      <dgm:prSet loTypeId="urn:microsoft.com/office/officeart/2005/8/layout/process2" loCatId="process" qsTypeId="urn:microsoft.com/office/officeart/2005/8/quickstyle/simple4" qsCatId="simple" csTypeId="urn:microsoft.com/office/officeart/2005/8/colors/accent3_2" csCatId="accent3" phldr="1"/>
      <dgm:spPr/>
    </dgm:pt>
    <dgm:pt modelId="{9FB12D99-89B4-45A3-835B-4A619E1F4522}">
      <dgm:prSet phldrT="[Texto]" custT="1"/>
      <dgm:spPr/>
      <dgm:t>
        <a:bodyPr/>
        <a:lstStyle/>
        <a:p>
          <a:pPr algn="ctr"/>
          <a:r>
            <a:rPr lang="pt-PT" sz="1600" b="1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1. Planeamento detalhado do projeto</a:t>
          </a:r>
          <a:endParaRPr lang="pt-PT" sz="1600" b="1" dirty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F9C7418C-53BD-464A-8BCD-44B71C75F26A}" type="parTrans" cxnId="{5BEE4A11-09E3-4A89-93BF-A0C1BD347910}">
      <dgm:prSet/>
      <dgm:spPr/>
      <dgm:t>
        <a:bodyPr/>
        <a:lstStyle/>
        <a:p>
          <a:pPr algn="ctr"/>
          <a:endParaRPr lang="pt-PT" sz="1600" b="1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48742DD3-DD8D-4CDE-A697-DF6C1F2E2DE2}" type="sibTrans" cxnId="{5BEE4A11-09E3-4A89-93BF-A0C1BD347910}">
      <dgm:prSet custT="1"/>
      <dgm:spPr/>
      <dgm:t>
        <a:bodyPr/>
        <a:lstStyle/>
        <a:p>
          <a:pPr algn="ctr"/>
          <a:endParaRPr lang="pt-PT" sz="1600" b="1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27368673-8851-4D69-9FAF-517AC0C69028}">
      <dgm:prSet phldrT="[Texto]" custT="1"/>
      <dgm:spPr/>
      <dgm:t>
        <a:bodyPr/>
        <a:lstStyle/>
        <a:p>
          <a:r>
            <a:rPr lang="pt-PT" sz="1600" b="1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2. Análise do potencial de desenvolvimento municipal</a:t>
          </a:r>
          <a:endParaRPr lang="pt-PT" sz="1600" b="1" dirty="0" smtClean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53158AF2-58D4-4341-9FE8-6949E6123913}" type="parTrans" cxnId="{47D0E252-D830-4FF0-9D30-758E110F95A0}">
      <dgm:prSet/>
      <dgm:spPr/>
      <dgm:t>
        <a:bodyPr/>
        <a:lstStyle/>
        <a:p>
          <a:pPr algn="ctr"/>
          <a:endParaRPr lang="pt-PT" sz="1600" b="1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2CE86F31-621B-48DE-8B36-5EE612716C7D}" type="sibTrans" cxnId="{47D0E252-D830-4FF0-9D30-758E110F95A0}">
      <dgm:prSet custT="1"/>
      <dgm:spPr/>
      <dgm:t>
        <a:bodyPr/>
        <a:lstStyle/>
        <a:p>
          <a:pPr algn="ctr"/>
          <a:endParaRPr lang="pt-PT" sz="1600" b="1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75D6729A-DE79-4149-8EFD-2A2BCDCBD294}">
      <dgm:prSet custT="1"/>
      <dgm:spPr/>
      <dgm:t>
        <a:bodyPr/>
        <a:lstStyle/>
        <a:p>
          <a:r>
            <a:rPr lang="pt-PT" sz="1600" b="1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4. Apoio no estabelecimento de redes e parcerias supra municipais</a:t>
          </a:r>
          <a:endParaRPr lang="pt-PT" sz="1600" b="1" dirty="0" smtClean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DD36EFE8-DB64-426A-A5CD-1A33ADA2AE83}" type="parTrans" cxnId="{5AE8EEFB-97DE-4FC0-BB4E-846707E28324}">
      <dgm:prSet/>
      <dgm:spPr/>
      <dgm:t>
        <a:bodyPr/>
        <a:lstStyle/>
        <a:p>
          <a:pPr algn="ctr"/>
          <a:endParaRPr lang="pt-PT" sz="1600" b="1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30CB1B24-97FF-4674-BD2B-F0F5C7F86C24}" type="sibTrans" cxnId="{5AE8EEFB-97DE-4FC0-BB4E-846707E28324}">
      <dgm:prSet custT="1"/>
      <dgm:spPr/>
      <dgm:t>
        <a:bodyPr/>
        <a:lstStyle/>
        <a:p>
          <a:pPr algn="ctr"/>
          <a:endParaRPr lang="pt-PT" sz="1600" b="1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C392C471-9421-496B-B8C3-603C03739785}">
      <dgm:prSet phldrT="[Texto]" custT="1"/>
      <dgm:spPr/>
      <dgm:t>
        <a:bodyPr/>
        <a:lstStyle/>
        <a:p>
          <a:r>
            <a:rPr lang="pt-PT" sz="1600" b="1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3. Criação e dinamização do Grupo de Ação Local  2020</a:t>
          </a:r>
          <a:endParaRPr lang="pt-PT" sz="1600" b="1" dirty="0" smtClean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6CDD4E70-368D-4B64-B065-0B52FE25A2A6}" type="parTrans" cxnId="{D361586D-E83E-4BEC-B7E5-ADAC2812CA09}">
      <dgm:prSet/>
      <dgm:spPr/>
      <dgm:t>
        <a:bodyPr/>
        <a:lstStyle/>
        <a:p>
          <a:pPr algn="ctr"/>
          <a:endParaRPr lang="pt-PT" sz="1600" b="1">
            <a:solidFill>
              <a:schemeClr val="tx1"/>
            </a:solidFill>
            <a:latin typeface="Arial Narrow" pitchFamily="34" charset="0"/>
          </a:endParaRPr>
        </a:p>
      </dgm:t>
    </dgm:pt>
    <dgm:pt modelId="{67AE6D8D-8E30-4FCC-83DB-E99B9D6B46C4}" type="sibTrans" cxnId="{D361586D-E83E-4BEC-B7E5-ADAC2812CA09}">
      <dgm:prSet custT="1"/>
      <dgm:spPr/>
      <dgm:t>
        <a:bodyPr/>
        <a:lstStyle/>
        <a:p>
          <a:pPr algn="ctr"/>
          <a:endParaRPr lang="pt-PT" sz="1600" b="1">
            <a:solidFill>
              <a:schemeClr val="tx1"/>
            </a:solidFill>
            <a:latin typeface="Arial Narrow" pitchFamily="34" charset="0"/>
          </a:endParaRPr>
        </a:p>
      </dgm:t>
    </dgm:pt>
    <dgm:pt modelId="{FE4C3A02-DD1F-40DE-9E8D-CF29719839BD}">
      <dgm:prSet custT="1"/>
      <dgm:spPr/>
      <dgm:t>
        <a:bodyPr/>
        <a:lstStyle/>
        <a:p>
          <a:r>
            <a:rPr lang="pt-PT" sz="1600" b="1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5. Definição de Estratégia Municipal 2020</a:t>
          </a:r>
          <a:endParaRPr lang="pt-PT" sz="1600" b="1" dirty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6424558E-D9A9-4E72-8C0B-BCAD94F88BD4}" type="parTrans" cxnId="{BF120CCD-8E2D-434C-8D53-675C7DDE6B9E}">
      <dgm:prSet/>
      <dgm:spPr/>
      <dgm:t>
        <a:bodyPr/>
        <a:lstStyle/>
        <a:p>
          <a:endParaRPr lang="pt-PT" sz="1600" b="1">
            <a:solidFill>
              <a:schemeClr val="tx1"/>
            </a:solidFill>
          </a:endParaRPr>
        </a:p>
      </dgm:t>
    </dgm:pt>
    <dgm:pt modelId="{FF3765DB-63DD-4889-84B3-F1F59F37DAEE}" type="sibTrans" cxnId="{BF120CCD-8E2D-434C-8D53-675C7DDE6B9E}">
      <dgm:prSet custT="1"/>
      <dgm:spPr/>
      <dgm:t>
        <a:bodyPr/>
        <a:lstStyle/>
        <a:p>
          <a:endParaRPr lang="pt-PT" sz="1600" b="1">
            <a:solidFill>
              <a:schemeClr val="tx1"/>
            </a:solidFill>
          </a:endParaRPr>
        </a:p>
      </dgm:t>
    </dgm:pt>
    <dgm:pt modelId="{3EBFA5CF-34DD-473F-8E6F-F3273C808CD4}">
      <dgm:prSet custT="1"/>
      <dgm:spPr/>
      <dgm:t>
        <a:bodyPr/>
        <a:lstStyle/>
        <a:p>
          <a:r>
            <a:rPr lang="pt-PT" sz="1600" b="1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6. Desenvolvimento do Programa Estratégico Municipal 2020</a:t>
          </a:r>
          <a:endParaRPr lang="pt-PT" sz="1600" b="1" dirty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56BA2B80-F790-415F-9B1D-8893B799218C}" type="parTrans" cxnId="{BECB43D9-0CA6-40E6-A960-95FE0636BBCD}">
      <dgm:prSet/>
      <dgm:spPr/>
      <dgm:t>
        <a:bodyPr/>
        <a:lstStyle/>
        <a:p>
          <a:endParaRPr lang="pt-PT" sz="1600" b="1">
            <a:solidFill>
              <a:schemeClr val="tx1"/>
            </a:solidFill>
          </a:endParaRPr>
        </a:p>
      </dgm:t>
    </dgm:pt>
    <dgm:pt modelId="{57C18C9C-64B9-4DCF-B04F-4C06E44BAA74}" type="sibTrans" cxnId="{BECB43D9-0CA6-40E6-A960-95FE0636BBCD}">
      <dgm:prSet custT="1"/>
      <dgm:spPr/>
      <dgm:t>
        <a:bodyPr/>
        <a:lstStyle/>
        <a:p>
          <a:endParaRPr lang="pt-PT" sz="1600" b="1">
            <a:solidFill>
              <a:schemeClr val="tx1"/>
            </a:solidFill>
          </a:endParaRPr>
        </a:p>
      </dgm:t>
    </dgm:pt>
    <dgm:pt modelId="{B2ADC11B-4EC1-46C3-81C8-EE73AEE83506}" type="pres">
      <dgm:prSet presAssocID="{0E1AED4F-309F-4651-869A-10F2EAFF5752}" presName="linearFlow" presStyleCnt="0">
        <dgm:presLayoutVars>
          <dgm:resizeHandles val="exact"/>
        </dgm:presLayoutVars>
      </dgm:prSet>
      <dgm:spPr/>
    </dgm:pt>
    <dgm:pt modelId="{FCED968C-DEE6-4D4E-9F81-D7A752205A27}" type="pres">
      <dgm:prSet presAssocID="{9FB12D99-89B4-45A3-835B-4A619E1F4522}" presName="node" presStyleLbl="node1" presStyleIdx="0" presStyleCnt="6" custScaleX="35036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9124A8B-7B8E-452C-8A0E-5F49C0338E32}" type="pres">
      <dgm:prSet presAssocID="{48742DD3-DD8D-4CDE-A697-DF6C1F2E2DE2}" presName="sibTrans" presStyleLbl="sibTrans2D1" presStyleIdx="0" presStyleCnt="5"/>
      <dgm:spPr/>
      <dgm:t>
        <a:bodyPr/>
        <a:lstStyle/>
        <a:p>
          <a:endParaRPr lang="pt-PT"/>
        </a:p>
      </dgm:t>
    </dgm:pt>
    <dgm:pt modelId="{3D9357AA-B415-45CB-89A1-BD50D8D6D915}" type="pres">
      <dgm:prSet presAssocID="{48742DD3-DD8D-4CDE-A697-DF6C1F2E2DE2}" presName="connectorText" presStyleLbl="sibTrans2D1" presStyleIdx="0" presStyleCnt="5"/>
      <dgm:spPr/>
      <dgm:t>
        <a:bodyPr/>
        <a:lstStyle/>
        <a:p>
          <a:endParaRPr lang="pt-PT"/>
        </a:p>
      </dgm:t>
    </dgm:pt>
    <dgm:pt modelId="{AB07A7F7-61FE-49F2-AEB2-E1992371475C}" type="pres">
      <dgm:prSet presAssocID="{27368673-8851-4D69-9FAF-517AC0C69028}" presName="node" presStyleLbl="node1" presStyleIdx="1" presStyleCnt="6" custScaleX="35036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2D5A554-6BA8-4D3C-8B08-D3C76EB40395}" type="pres">
      <dgm:prSet presAssocID="{2CE86F31-621B-48DE-8B36-5EE612716C7D}" presName="sibTrans" presStyleLbl="sibTrans2D1" presStyleIdx="1" presStyleCnt="5"/>
      <dgm:spPr/>
      <dgm:t>
        <a:bodyPr/>
        <a:lstStyle/>
        <a:p>
          <a:endParaRPr lang="pt-PT"/>
        </a:p>
      </dgm:t>
    </dgm:pt>
    <dgm:pt modelId="{2E678CC9-781F-4575-A2CA-876997A1D2FB}" type="pres">
      <dgm:prSet presAssocID="{2CE86F31-621B-48DE-8B36-5EE612716C7D}" presName="connectorText" presStyleLbl="sibTrans2D1" presStyleIdx="1" presStyleCnt="5"/>
      <dgm:spPr/>
      <dgm:t>
        <a:bodyPr/>
        <a:lstStyle/>
        <a:p>
          <a:endParaRPr lang="pt-PT"/>
        </a:p>
      </dgm:t>
    </dgm:pt>
    <dgm:pt modelId="{B2DFAB0D-9760-40CF-8C8D-D6F6D000F047}" type="pres">
      <dgm:prSet presAssocID="{C392C471-9421-496B-B8C3-603C03739785}" presName="node" presStyleLbl="node1" presStyleIdx="2" presStyleCnt="6" custScaleX="35036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6F28542-2401-48C6-81DC-E78E408F3049}" type="pres">
      <dgm:prSet presAssocID="{67AE6D8D-8E30-4FCC-83DB-E99B9D6B46C4}" presName="sibTrans" presStyleLbl="sibTrans2D1" presStyleIdx="2" presStyleCnt="5"/>
      <dgm:spPr/>
      <dgm:t>
        <a:bodyPr/>
        <a:lstStyle/>
        <a:p>
          <a:endParaRPr lang="pt-PT"/>
        </a:p>
      </dgm:t>
    </dgm:pt>
    <dgm:pt modelId="{5C318426-6AB6-4FCA-96FE-DFD8E6D03950}" type="pres">
      <dgm:prSet presAssocID="{67AE6D8D-8E30-4FCC-83DB-E99B9D6B46C4}" presName="connectorText" presStyleLbl="sibTrans2D1" presStyleIdx="2" presStyleCnt="5"/>
      <dgm:spPr/>
      <dgm:t>
        <a:bodyPr/>
        <a:lstStyle/>
        <a:p>
          <a:endParaRPr lang="pt-PT"/>
        </a:p>
      </dgm:t>
    </dgm:pt>
    <dgm:pt modelId="{91DE7299-FE79-44FC-A479-E1C14EAECCC7}" type="pres">
      <dgm:prSet presAssocID="{75D6729A-DE79-4149-8EFD-2A2BCDCBD294}" presName="node" presStyleLbl="node1" presStyleIdx="3" presStyleCnt="6" custScaleX="35036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88764A3-C3B6-4DA3-B40B-7B11F7093EAD}" type="pres">
      <dgm:prSet presAssocID="{30CB1B24-97FF-4674-BD2B-F0F5C7F86C24}" presName="sibTrans" presStyleLbl="sibTrans2D1" presStyleIdx="3" presStyleCnt="5"/>
      <dgm:spPr/>
      <dgm:t>
        <a:bodyPr/>
        <a:lstStyle/>
        <a:p>
          <a:endParaRPr lang="pt-PT"/>
        </a:p>
      </dgm:t>
    </dgm:pt>
    <dgm:pt modelId="{D22F6330-9F1E-4369-948C-B19638EAFA26}" type="pres">
      <dgm:prSet presAssocID="{30CB1B24-97FF-4674-BD2B-F0F5C7F86C24}" presName="connectorText" presStyleLbl="sibTrans2D1" presStyleIdx="3" presStyleCnt="5"/>
      <dgm:spPr/>
      <dgm:t>
        <a:bodyPr/>
        <a:lstStyle/>
        <a:p>
          <a:endParaRPr lang="pt-PT"/>
        </a:p>
      </dgm:t>
    </dgm:pt>
    <dgm:pt modelId="{15BFAA3B-92A3-47B9-84F8-2E960B021BF2}" type="pres">
      <dgm:prSet presAssocID="{FE4C3A02-DD1F-40DE-9E8D-CF29719839BD}" presName="node" presStyleLbl="node1" presStyleIdx="4" presStyleCnt="6" custScaleX="35036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6CC326-4E6B-4537-9907-40D203301200}" type="pres">
      <dgm:prSet presAssocID="{FF3765DB-63DD-4889-84B3-F1F59F37DAEE}" presName="sibTrans" presStyleLbl="sibTrans2D1" presStyleIdx="4" presStyleCnt="5"/>
      <dgm:spPr/>
      <dgm:t>
        <a:bodyPr/>
        <a:lstStyle/>
        <a:p>
          <a:endParaRPr lang="pt-PT"/>
        </a:p>
      </dgm:t>
    </dgm:pt>
    <dgm:pt modelId="{19846DE8-FD93-4355-B883-83C0B1B3213A}" type="pres">
      <dgm:prSet presAssocID="{FF3765DB-63DD-4889-84B3-F1F59F37DAEE}" presName="connectorText" presStyleLbl="sibTrans2D1" presStyleIdx="4" presStyleCnt="5"/>
      <dgm:spPr/>
      <dgm:t>
        <a:bodyPr/>
        <a:lstStyle/>
        <a:p>
          <a:endParaRPr lang="pt-PT"/>
        </a:p>
      </dgm:t>
    </dgm:pt>
    <dgm:pt modelId="{E4015D2F-AF33-4902-8623-D481025948A5}" type="pres">
      <dgm:prSet presAssocID="{3EBFA5CF-34DD-473F-8E6F-F3273C808CD4}" presName="node" presStyleLbl="node1" presStyleIdx="5" presStyleCnt="6" custScaleX="35036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F140A89F-3461-49DD-A78C-2CC499D78C72}" type="presOf" srcId="{FF3765DB-63DD-4889-84B3-F1F59F37DAEE}" destId="{0E6CC326-4E6B-4537-9907-40D203301200}" srcOrd="0" destOrd="0" presId="urn:microsoft.com/office/officeart/2005/8/layout/process2"/>
    <dgm:cxn modelId="{EBBCA473-A891-455F-A4D4-52E6DC67F085}" type="presOf" srcId="{48742DD3-DD8D-4CDE-A697-DF6C1F2E2DE2}" destId="{19124A8B-7B8E-452C-8A0E-5F49C0338E32}" srcOrd="0" destOrd="0" presId="urn:microsoft.com/office/officeart/2005/8/layout/process2"/>
    <dgm:cxn modelId="{D361586D-E83E-4BEC-B7E5-ADAC2812CA09}" srcId="{0E1AED4F-309F-4651-869A-10F2EAFF5752}" destId="{C392C471-9421-496B-B8C3-603C03739785}" srcOrd="2" destOrd="0" parTransId="{6CDD4E70-368D-4B64-B065-0B52FE25A2A6}" sibTransId="{67AE6D8D-8E30-4FCC-83DB-E99B9D6B46C4}"/>
    <dgm:cxn modelId="{5AE8EEFB-97DE-4FC0-BB4E-846707E28324}" srcId="{0E1AED4F-309F-4651-869A-10F2EAFF5752}" destId="{75D6729A-DE79-4149-8EFD-2A2BCDCBD294}" srcOrd="3" destOrd="0" parTransId="{DD36EFE8-DB64-426A-A5CD-1A33ADA2AE83}" sibTransId="{30CB1B24-97FF-4674-BD2B-F0F5C7F86C24}"/>
    <dgm:cxn modelId="{47D0E252-D830-4FF0-9D30-758E110F95A0}" srcId="{0E1AED4F-309F-4651-869A-10F2EAFF5752}" destId="{27368673-8851-4D69-9FAF-517AC0C69028}" srcOrd="1" destOrd="0" parTransId="{53158AF2-58D4-4341-9FE8-6949E6123913}" sibTransId="{2CE86F31-621B-48DE-8B36-5EE612716C7D}"/>
    <dgm:cxn modelId="{26A1E61C-B2FC-4751-85BC-C059AACAECCA}" type="presOf" srcId="{75D6729A-DE79-4149-8EFD-2A2BCDCBD294}" destId="{91DE7299-FE79-44FC-A479-E1C14EAECCC7}" srcOrd="0" destOrd="0" presId="urn:microsoft.com/office/officeart/2005/8/layout/process2"/>
    <dgm:cxn modelId="{BF120CCD-8E2D-434C-8D53-675C7DDE6B9E}" srcId="{0E1AED4F-309F-4651-869A-10F2EAFF5752}" destId="{FE4C3A02-DD1F-40DE-9E8D-CF29719839BD}" srcOrd="4" destOrd="0" parTransId="{6424558E-D9A9-4E72-8C0B-BCAD94F88BD4}" sibTransId="{FF3765DB-63DD-4889-84B3-F1F59F37DAEE}"/>
    <dgm:cxn modelId="{C47205BF-C64C-4FE8-B43D-9CEDDFD62FCC}" type="presOf" srcId="{C392C471-9421-496B-B8C3-603C03739785}" destId="{B2DFAB0D-9760-40CF-8C8D-D6F6D000F047}" srcOrd="0" destOrd="0" presId="urn:microsoft.com/office/officeart/2005/8/layout/process2"/>
    <dgm:cxn modelId="{5BEE4A11-09E3-4A89-93BF-A0C1BD347910}" srcId="{0E1AED4F-309F-4651-869A-10F2EAFF5752}" destId="{9FB12D99-89B4-45A3-835B-4A619E1F4522}" srcOrd="0" destOrd="0" parTransId="{F9C7418C-53BD-464A-8BCD-44B71C75F26A}" sibTransId="{48742DD3-DD8D-4CDE-A697-DF6C1F2E2DE2}"/>
    <dgm:cxn modelId="{0ADB2AAC-5CD3-4F43-B27A-1835AE76D374}" type="presOf" srcId="{3EBFA5CF-34DD-473F-8E6F-F3273C808CD4}" destId="{E4015D2F-AF33-4902-8623-D481025948A5}" srcOrd="0" destOrd="0" presId="urn:microsoft.com/office/officeart/2005/8/layout/process2"/>
    <dgm:cxn modelId="{8B463D6D-52CE-4E9E-92F6-291C87F40F1B}" type="presOf" srcId="{27368673-8851-4D69-9FAF-517AC0C69028}" destId="{AB07A7F7-61FE-49F2-AEB2-E1992371475C}" srcOrd="0" destOrd="0" presId="urn:microsoft.com/office/officeart/2005/8/layout/process2"/>
    <dgm:cxn modelId="{F075ECCB-C076-4C62-8AC7-8028E5414948}" type="presOf" srcId="{FF3765DB-63DD-4889-84B3-F1F59F37DAEE}" destId="{19846DE8-FD93-4355-B883-83C0B1B3213A}" srcOrd="1" destOrd="0" presId="urn:microsoft.com/office/officeart/2005/8/layout/process2"/>
    <dgm:cxn modelId="{5977265F-C5B0-4C5C-ACAC-8259DC6FAA77}" type="presOf" srcId="{67AE6D8D-8E30-4FCC-83DB-E99B9D6B46C4}" destId="{5C318426-6AB6-4FCA-96FE-DFD8E6D03950}" srcOrd="1" destOrd="0" presId="urn:microsoft.com/office/officeart/2005/8/layout/process2"/>
    <dgm:cxn modelId="{2E0673A2-B092-4403-BC34-D698843742C1}" type="presOf" srcId="{FE4C3A02-DD1F-40DE-9E8D-CF29719839BD}" destId="{15BFAA3B-92A3-47B9-84F8-2E960B021BF2}" srcOrd="0" destOrd="0" presId="urn:microsoft.com/office/officeart/2005/8/layout/process2"/>
    <dgm:cxn modelId="{5C39B822-9B05-45DC-8FC2-AA695C728E10}" type="presOf" srcId="{2CE86F31-621B-48DE-8B36-5EE612716C7D}" destId="{E2D5A554-6BA8-4D3C-8B08-D3C76EB40395}" srcOrd="0" destOrd="0" presId="urn:microsoft.com/office/officeart/2005/8/layout/process2"/>
    <dgm:cxn modelId="{A34DD371-D0E3-4A02-8867-FB5E3794DDD2}" type="presOf" srcId="{2CE86F31-621B-48DE-8B36-5EE612716C7D}" destId="{2E678CC9-781F-4575-A2CA-876997A1D2FB}" srcOrd="1" destOrd="0" presId="urn:microsoft.com/office/officeart/2005/8/layout/process2"/>
    <dgm:cxn modelId="{B64C334D-E829-4351-AE53-A9B36F198B26}" type="presOf" srcId="{30CB1B24-97FF-4674-BD2B-F0F5C7F86C24}" destId="{B88764A3-C3B6-4DA3-B40B-7B11F7093EAD}" srcOrd="0" destOrd="0" presId="urn:microsoft.com/office/officeart/2005/8/layout/process2"/>
    <dgm:cxn modelId="{BDED5FC9-BC41-478B-9F7C-A4F36910C253}" type="presOf" srcId="{67AE6D8D-8E30-4FCC-83DB-E99B9D6B46C4}" destId="{96F28542-2401-48C6-81DC-E78E408F3049}" srcOrd="0" destOrd="0" presId="urn:microsoft.com/office/officeart/2005/8/layout/process2"/>
    <dgm:cxn modelId="{BECB43D9-0CA6-40E6-A960-95FE0636BBCD}" srcId="{0E1AED4F-309F-4651-869A-10F2EAFF5752}" destId="{3EBFA5CF-34DD-473F-8E6F-F3273C808CD4}" srcOrd="5" destOrd="0" parTransId="{56BA2B80-F790-415F-9B1D-8893B799218C}" sibTransId="{57C18C9C-64B9-4DCF-B04F-4C06E44BAA74}"/>
    <dgm:cxn modelId="{6FBA916A-6BBC-4613-8A74-5D4849FC1465}" type="presOf" srcId="{48742DD3-DD8D-4CDE-A697-DF6C1F2E2DE2}" destId="{3D9357AA-B415-45CB-89A1-BD50D8D6D915}" srcOrd="1" destOrd="0" presId="urn:microsoft.com/office/officeart/2005/8/layout/process2"/>
    <dgm:cxn modelId="{AEBD3BC0-0142-43A1-BFA6-35467B1CC724}" type="presOf" srcId="{0E1AED4F-309F-4651-869A-10F2EAFF5752}" destId="{B2ADC11B-4EC1-46C3-81C8-EE73AEE83506}" srcOrd="0" destOrd="0" presId="urn:microsoft.com/office/officeart/2005/8/layout/process2"/>
    <dgm:cxn modelId="{9CE4A079-BEAC-4E1B-8EC1-CEF725BC281A}" type="presOf" srcId="{9FB12D99-89B4-45A3-835B-4A619E1F4522}" destId="{FCED968C-DEE6-4D4E-9F81-D7A752205A27}" srcOrd="0" destOrd="0" presId="urn:microsoft.com/office/officeart/2005/8/layout/process2"/>
    <dgm:cxn modelId="{E10AACC6-5842-4407-9E54-42EAB4D62EF6}" type="presOf" srcId="{30CB1B24-97FF-4674-BD2B-F0F5C7F86C24}" destId="{D22F6330-9F1E-4369-948C-B19638EAFA26}" srcOrd="1" destOrd="0" presId="urn:microsoft.com/office/officeart/2005/8/layout/process2"/>
    <dgm:cxn modelId="{C2C66ACA-E411-4AD9-9BE1-C3D841AFFC35}" type="presParOf" srcId="{B2ADC11B-4EC1-46C3-81C8-EE73AEE83506}" destId="{FCED968C-DEE6-4D4E-9F81-D7A752205A27}" srcOrd="0" destOrd="0" presId="urn:microsoft.com/office/officeart/2005/8/layout/process2"/>
    <dgm:cxn modelId="{40771E54-2D83-4ECC-9E8B-3D2D2D19D53C}" type="presParOf" srcId="{B2ADC11B-4EC1-46C3-81C8-EE73AEE83506}" destId="{19124A8B-7B8E-452C-8A0E-5F49C0338E32}" srcOrd="1" destOrd="0" presId="urn:microsoft.com/office/officeart/2005/8/layout/process2"/>
    <dgm:cxn modelId="{879BAD08-2F6C-4E5D-ABEE-A33AB2195DDB}" type="presParOf" srcId="{19124A8B-7B8E-452C-8A0E-5F49C0338E32}" destId="{3D9357AA-B415-45CB-89A1-BD50D8D6D915}" srcOrd="0" destOrd="0" presId="urn:microsoft.com/office/officeart/2005/8/layout/process2"/>
    <dgm:cxn modelId="{C5C83448-0C47-4124-95ED-0DAC4785F0ED}" type="presParOf" srcId="{B2ADC11B-4EC1-46C3-81C8-EE73AEE83506}" destId="{AB07A7F7-61FE-49F2-AEB2-E1992371475C}" srcOrd="2" destOrd="0" presId="urn:microsoft.com/office/officeart/2005/8/layout/process2"/>
    <dgm:cxn modelId="{3440AB92-15C6-4E11-B164-B3D48B8F66B1}" type="presParOf" srcId="{B2ADC11B-4EC1-46C3-81C8-EE73AEE83506}" destId="{E2D5A554-6BA8-4D3C-8B08-D3C76EB40395}" srcOrd="3" destOrd="0" presId="urn:microsoft.com/office/officeart/2005/8/layout/process2"/>
    <dgm:cxn modelId="{AD78E654-DC0F-4858-8010-89E0172F144D}" type="presParOf" srcId="{E2D5A554-6BA8-4D3C-8B08-D3C76EB40395}" destId="{2E678CC9-781F-4575-A2CA-876997A1D2FB}" srcOrd="0" destOrd="0" presId="urn:microsoft.com/office/officeart/2005/8/layout/process2"/>
    <dgm:cxn modelId="{583A60A9-9908-42B1-B288-160350ECE8D7}" type="presParOf" srcId="{B2ADC11B-4EC1-46C3-81C8-EE73AEE83506}" destId="{B2DFAB0D-9760-40CF-8C8D-D6F6D000F047}" srcOrd="4" destOrd="0" presId="urn:microsoft.com/office/officeart/2005/8/layout/process2"/>
    <dgm:cxn modelId="{E98D323C-8BEC-400A-B9C4-C64878D90459}" type="presParOf" srcId="{B2ADC11B-4EC1-46C3-81C8-EE73AEE83506}" destId="{96F28542-2401-48C6-81DC-E78E408F3049}" srcOrd="5" destOrd="0" presId="urn:microsoft.com/office/officeart/2005/8/layout/process2"/>
    <dgm:cxn modelId="{CABFED1D-DD94-4BFC-ABAE-5627FB4ABECC}" type="presParOf" srcId="{96F28542-2401-48C6-81DC-E78E408F3049}" destId="{5C318426-6AB6-4FCA-96FE-DFD8E6D03950}" srcOrd="0" destOrd="0" presId="urn:microsoft.com/office/officeart/2005/8/layout/process2"/>
    <dgm:cxn modelId="{E1F8D75B-396A-4EB3-848C-E11F050D7445}" type="presParOf" srcId="{B2ADC11B-4EC1-46C3-81C8-EE73AEE83506}" destId="{91DE7299-FE79-44FC-A479-E1C14EAECCC7}" srcOrd="6" destOrd="0" presId="urn:microsoft.com/office/officeart/2005/8/layout/process2"/>
    <dgm:cxn modelId="{067E7092-C8C3-480F-9F9E-673DC1834A43}" type="presParOf" srcId="{B2ADC11B-4EC1-46C3-81C8-EE73AEE83506}" destId="{B88764A3-C3B6-4DA3-B40B-7B11F7093EAD}" srcOrd="7" destOrd="0" presId="urn:microsoft.com/office/officeart/2005/8/layout/process2"/>
    <dgm:cxn modelId="{3E7A4958-92F4-4541-BF03-7B511F4D1979}" type="presParOf" srcId="{B88764A3-C3B6-4DA3-B40B-7B11F7093EAD}" destId="{D22F6330-9F1E-4369-948C-B19638EAFA26}" srcOrd="0" destOrd="0" presId="urn:microsoft.com/office/officeart/2005/8/layout/process2"/>
    <dgm:cxn modelId="{83151837-9B4B-460D-8E3F-65EB3D1501B2}" type="presParOf" srcId="{B2ADC11B-4EC1-46C3-81C8-EE73AEE83506}" destId="{15BFAA3B-92A3-47B9-84F8-2E960B021BF2}" srcOrd="8" destOrd="0" presId="urn:microsoft.com/office/officeart/2005/8/layout/process2"/>
    <dgm:cxn modelId="{C1555C51-ED07-4A35-9534-0ECAE90BBB13}" type="presParOf" srcId="{B2ADC11B-4EC1-46C3-81C8-EE73AEE83506}" destId="{0E6CC326-4E6B-4537-9907-40D203301200}" srcOrd="9" destOrd="0" presId="urn:microsoft.com/office/officeart/2005/8/layout/process2"/>
    <dgm:cxn modelId="{6AA1F498-6BDD-4F4C-91E0-5015407A01E6}" type="presParOf" srcId="{0E6CC326-4E6B-4537-9907-40D203301200}" destId="{19846DE8-FD93-4355-B883-83C0B1B3213A}" srcOrd="0" destOrd="0" presId="urn:microsoft.com/office/officeart/2005/8/layout/process2"/>
    <dgm:cxn modelId="{4FE4BB15-7202-49A6-96E3-51EC9E3DF1FE}" type="presParOf" srcId="{B2ADC11B-4EC1-46C3-81C8-EE73AEE83506}" destId="{E4015D2F-AF33-4902-8623-D481025948A5}" srcOrd="1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7A1597-5503-468D-AD34-C6A1FC5FD388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PT"/>
        </a:p>
      </dgm:t>
    </dgm:pt>
    <dgm:pt modelId="{92D386A1-C0DC-4C07-9CCF-0F16A1BCA7F8}">
      <dgm:prSet phldrT="[Texto]" custT="1"/>
      <dgm:spPr>
        <a:solidFill>
          <a:schemeClr val="accent3">
            <a:lumMod val="75000"/>
          </a:schemeClr>
        </a:solidFill>
      </dgm:spPr>
      <dgm:t>
        <a:bodyPr anchor="ctr"/>
        <a:lstStyle/>
        <a:p>
          <a:r>
            <a:rPr lang="pt-PT" sz="1800" b="1" cap="small" baseline="0" dirty="0" smtClean="0">
              <a:latin typeface="Arial Narrow" pitchFamily="34" charset="0"/>
            </a:rPr>
            <a:t>Novas Tecnologias (Internet e acesso virtual a Serviços)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6D601192-0C44-4682-AFEC-3EFC456E03F8}" type="parTrans" cxnId="{5A323EC4-3A6C-45B1-B6CB-1737827618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36F6EA11-3E10-4C59-A6FE-0415E4BED021}" type="sibTrans" cxnId="{5A323EC4-3A6C-45B1-B6CB-1737827618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E2096F60-3E8E-4A9F-8D7A-B4053CB40350}">
      <dgm:prSet phldrT="[Texto]" custT="1"/>
      <dgm:spPr/>
      <dgm:t>
        <a:bodyPr anchor="ctr"/>
        <a:lstStyle/>
        <a:p>
          <a:pPr algn="just"/>
          <a:r>
            <a:rPr lang="pt-PT" sz="1500" b="1" dirty="0" smtClean="0">
              <a:latin typeface="Arial Narrow" pitchFamily="34" charset="0"/>
            </a:rPr>
            <a:t>OG1. </a:t>
          </a:r>
          <a:r>
            <a:rPr lang="pt-PT" sz="1500" b="0" dirty="0" smtClean="0">
              <a:latin typeface="Arial Narrow" pitchFamily="34" charset="0"/>
            </a:rPr>
            <a:t>Promover a plena e adequada cobertura e acesso às novas tecnologias de informação e comunicação, nomeadamente à internet e ao acesso a serviços virtuais.</a:t>
          </a:r>
          <a:endParaRPr lang="pt-PT" sz="1500" b="0" dirty="0">
            <a:latin typeface="Arial Narrow" pitchFamily="34" charset="0"/>
          </a:endParaRPr>
        </a:p>
      </dgm:t>
    </dgm:pt>
    <dgm:pt modelId="{B9008F05-CACF-4B90-B711-F7AEDF543931}" type="parTrans" cxnId="{09DC7F68-25C0-4453-B594-1DC2C96B1956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D5DFDED9-D225-458A-AA8E-9155A449A5DD}" type="sibTrans" cxnId="{09DC7F68-25C0-4453-B594-1DC2C96B1956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6326AC44-E7A3-4394-A8AA-1330DA07AC4A}">
      <dgm:prSet phldrT="[Texto]" custT="1"/>
      <dgm:spPr>
        <a:solidFill>
          <a:schemeClr val="accent3">
            <a:lumMod val="75000"/>
          </a:schemeClr>
        </a:solidFill>
      </dgm:spPr>
      <dgm:t>
        <a:bodyPr anchor="ctr"/>
        <a:lstStyle/>
        <a:p>
          <a:r>
            <a:rPr lang="pt-PT" sz="1800" b="1" cap="small" baseline="0" dirty="0" smtClean="0">
              <a:latin typeface="Arial Narrow" pitchFamily="34" charset="0"/>
            </a:rPr>
            <a:t>Investigação, Desenvolvimento e Inovação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01910AFB-C5F4-4BC2-9885-5EEBFA82BBF9}" type="parTrans" cxnId="{31A17BC3-EF4F-40A2-A592-4EF5514A0E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FC948D5C-3425-4895-B7D6-8BE291A4F383}" type="sibTrans" cxnId="{31A17BC3-EF4F-40A2-A592-4EF5514A0E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CCAD4141-E0C5-42DE-85C2-F1F2CED09EC2}">
      <dgm:prSet phldrT="[Texto]" custT="1"/>
      <dgm:spPr/>
      <dgm:t>
        <a:bodyPr anchor="ctr"/>
        <a:lstStyle/>
        <a:p>
          <a:pPr algn="just"/>
          <a:r>
            <a:rPr lang="pt-PT" sz="1500" b="1" dirty="0" smtClean="0">
              <a:latin typeface="Arial Narrow" pitchFamily="34" charset="0"/>
            </a:rPr>
            <a:t>OG2. </a:t>
          </a:r>
          <a:r>
            <a:rPr lang="pt-PT" sz="1500" b="0" dirty="0" smtClean="0">
              <a:latin typeface="Arial Narrow" pitchFamily="34" charset="0"/>
            </a:rPr>
            <a:t>Apostar em parcerias com o sistema científico e tecnológico para o desenvolvimento de projetos diferenciadores e com mais-valias diretas para o concelho e para o seu tecido económico.</a:t>
          </a:r>
          <a:endParaRPr lang="pt-PT" sz="1500" b="0" dirty="0">
            <a:latin typeface="Arial Narrow" pitchFamily="34" charset="0"/>
          </a:endParaRPr>
        </a:p>
      </dgm:t>
    </dgm:pt>
    <dgm:pt modelId="{8D21C6C3-6162-4DBE-975A-B5805E776CF6}" type="parTrans" cxnId="{5AD459D1-7CB3-41BA-A0AF-89F0D7D0360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578ECD58-D3D4-4725-8DD7-4B41245556BF}" type="sibTrans" cxnId="{5AD459D1-7CB3-41BA-A0AF-89F0D7D0360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4613FD00-45F1-4D60-8BE1-06893F1F9F6A}">
      <dgm:prSet phldrT="[Texto]" custT="1"/>
      <dgm:spPr>
        <a:solidFill>
          <a:schemeClr val="accent3">
            <a:lumMod val="75000"/>
          </a:schemeClr>
        </a:solidFill>
      </dgm:spPr>
      <dgm:t>
        <a:bodyPr anchor="ctr"/>
        <a:lstStyle/>
        <a:p>
          <a:r>
            <a:rPr lang="pt-PT" sz="1800" b="1" cap="small" baseline="0" dirty="0" smtClean="0">
              <a:latin typeface="Arial Narrow" pitchFamily="34" charset="0"/>
            </a:rPr>
            <a:t>Educação, Formação e Retenção de Talento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59FA2090-E0D7-4B1A-9EB3-89FE2600B878}" type="parTrans" cxnId="{15568474-168B-45B5-8DF7-7E0ABAFC4B8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87A48A42-E1C8-40BA-9B6A-BE92FDD37ABC}" type="sibTrans" cxnId="{15568474-168B-45B5-8DF7-7E0ABAFC4B8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97F3F419-ABFE-42D5-8A94-F1E758EFCFF2}">
      <dgm:prSet phldrT="[Texto]" custT="1"/>
      <dgm:spPr/>
      <dgm:t>
        <a:bodyPr anchor="ctr"/>
        <a:lstStyle/>
        <a:p>
          <a:pPr algn="just"/>
          <a:r>
            <a:rPr lang="pt-PT" sz="1500" b="1" dirty="0" smtClean="0">
              <a:latin typeface="Arial Narrow" pitchFamily="34" charset="0"/>
            </a:rPr>
            <a:t>OG3. </a:t>
          </a:r>
          <a:r>
            <a:rPr lang="pt-PT" sz="1500" b="0" dirty="0" smtClean="0">
              <a:latin typeface="Arial Narrow" pitchFamily="34" charset="0"/>
            </a:rPr>
            <a:t>Apostar no ensino, na atualização das competências e na aprendizagem ao logo da vida, com vista à progressiva qualificação dos recursos humanos do concelho.</a:t>
          </a:r>
          <a:endParaRPr lang="pt-PT" sz="1500" b="0" dirty="0">
            <a:latin typeface="Arial Narrow" pitchFamily="34" charset="0"/>
          </a:endParaRPr>
        </a:p>
      </dgm:t>
    </dgm:pt>
    <dgm:pt modelId="{12F3CA07-2199-441A-BC32-1A6E710C05DB}" type="parTrans" cxnId="{614436A6-4142-41DC-8EEE-067D648405C7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D3A52CCA-5FF4-4546-92EF-E9D73FBC8BEB}" type="sibTrans" cxnId="{614436A6-4142-41DC-8EEE-067D648405C7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699A807E-58B3-4348-A596-CA510AF98C32}" type="pres">
      <dgm:prSet presAssocID="{957A1597-5503-468D-AD34-C6A1FC5FD38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9D0EE481-091E-4B95-B780-ADA2A3E004BB}" type="pres">
      <dgm:prSet presAssocID="{92D386A1-C0DC-4C07-9CCF-0F16A1BCA7F8}" presName="comp" presStyleCnt="0"/>
      <dgm:spPr/>
    </dgm:pt>
    <dgm:pt modelId="{917B7CEA-F9BF-4B13-AB33-0E8675F4C2ED}" type="pres">
      <dgm:prSet presAssocID="{92D386A1-C0DC-4C07-9CCF-0F16A1BCA7F8}" presName="rect2" presStyleLbl="node1" presStyleIdx="0" presStyleCnt="3" custScaleX="194761" custLinFactNeighborX="338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DAB1CE4-1C87-47B8-BE5A-04E465182065}" type="pres">
      <dgm:prSet presAssocID="{92D386A1-C0DC-4C07-9CCF-0F16A1BCA7F8}" presName="rect1" presStyleLbl="lnNode1" presStyleIdx="0" presStyleCnt="3" custLinFactNeighborX="-96342" custLinFactNeighborY="-6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pt-PT"/>
        </a:p>
      </dgm:t>
    </dgm:pt>
    <dgm:pt modelId="{0A258782-C5A1-4786-8018-2DABF4A0EB0C}" type="pres">
      <dgm:prSet presAssocID="{36F6EA11-3E10-4C59-A6FE-0415E4BED021}" presName="sibTrans" presStyleCnt="0"/>
      <dgm:spPr/>
    </dgm:pt>
    <dgm:pt modelId="{EEF58AF0-F54A-43FB-964F-E7CE5322ABF3}" type="pres">
      <dgm:prSet presAssocID="{6326AC44-E7A3-4394-A8AA-1330DA07AC4A}" presName="comp" presStyleCnt="0"/>
      <dgm:spPr/>
    </dgm:pt>
    <dgm:pt modelId="{61C36968-74B7-46F8-9C37-CE33873B95AD}" type="pres">
      <dgm:prSet presAssocID="{6326AC44-E7A3-4394-A8AA-1330DA07AC4A}" presName="rect2" presStyleLbl="node1" presStyleIdx="1" presStyleCnt="3" custScaleX="185379" custLinFactNeighborX="-45462" custLinFactNeighborY="-552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0BAA20A-8376-4DDB-9F0B-062F0DF6E8C4}" type="pres">
      <dgm:prSet presAssocID="{6326AC44-E7A3-4394-A8AA-1330DA07AC4A}" presName="rect1" presStyleLbl="lnNode1" presStyleIdx="1" presStyleCnt="3" custLinFactNeighborX="12322" custLinFactNeighborY="-5521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pt-PT"/>
        </a:p>
      </dgm:t>
    </dgm:pt>
    <dgm:pt modelId="{04B1C632-6898-4989-A9D5-8B483B69F71F}" type="pres">
      <dgm:prSet presAssocID="{FC948D5C-3425-4895-B7D6-8BE291A4F383}" presName="sibTrans" presStyleCnt="0"/>
      <dgm:spPr/>
    </dgm:pt>
    <dgm:pt modelId="{19D3A3A2-A121-4435-AAB7-9B7B552C6318}" type="pres">
      <dgm:prSet presAssocID="{4613FD00-45F1-4D60-8BE1-06893F1F9F6A}" presName="comp" presStyleCnt="0"/>
      <dgm:spPr/>
    </dgm:pt>
    <dgm:pt modelId="{6887013B-DD72-4BC4-8378-71A91ED887E7}" type="pres">
      <dgm:prSet presAssocID="{4613FD00-45F1-4D60-8BE1-06893F1F9F6A}" presName="rect2" presStyleLbl="node1" presStyleIdx="2" presStyleCnt="3" custScaleX="189306" custLinFactNeighborX="4748" custLinFactNeighborY="-1097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D7032CD-CDB6-47CF-9D97-17A7270D8C41}" type="pres">
      <dgm:prSet presAssocID="{4613FD00-45F1-4D60-8BE1-06893F1F9F6A}" presName="rect1" presStyleLbl="lnNode1" presStyleIdx="2" presStyleCnt="3" custLinFactX="-335" custLinFactNeighborX="-100000" custLinFactNeighborY="-1097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4000" b="-14000"/>
          </a:stretch>
        </a:blipFill>
      </dgm:spPr>
      <dgm:t>
        <a:bodyPr/>
        <a:lstStyle/>
        <a:p>
          <a:endParaRPr lang="pt-PT"/>
        </a:p>
      </dgm:t>
    </dgm:pt>
  </dgm:ptLst>
  <dgm:cxnLst>
    <dgm:cxn modelId="{31A17BC3-EF4F-40A2-A592-4EF5514A0EBB}" srcId="{957A1597-5503-468D-AD34-C6A1FC5FD388}" destId="{6326AC44-E7A3-4394-A8AA-1330DA07AC4A}" srcOrd="1" destOrd="0" parTransId="{01910AFB-C5F4-4BC2-9885-5EEBFA82BBF9}" sibTransId="{FC948D5C-3425-4895-B7D6-8BE291A4F383}"/>
    <dgm:cxn modelId="{D28CE194-A3DB-4430-9A9C-F7F2C7DC0121}" type="presOf" srcId="{6326AC44-E7A3-4394-A8AA-1330DA07AC4A}" destId="{61C36968-74B7-46F8-9C37-CE33873B95AD}" srcOrd="0" destOrd="0" presId="urn:microsoft.com/office/officeart/2008/layout/AlternatingPictureBlocks"/>
    <dgm:cxn modelId="{1FA890BF-576D-43BB-BE2E-3D16BE3123CC}" type="presOf" srcId="{E2096F60-3E8E-4A9F-8D7A-B4053CB40350}" destId="{917B7CEA-F9BF-4B13-AB33-0E8675F4C2ED}" srcOrd="0" destOrd="1" presId="urn:microsoft.com/office/officeart/2008/layout/AlternatingPictureBlocks"/>
    <dgm:cxn modelId="{5AD459D1-7CB3-41BA-A0AF-89F0D7D03600}" srcId="{6326AC44-E7A3-4394-A8AA-1330DA07AC4A}" destId="{CCAD4141-E0C5-42DE-85C2-F1F2CED09EC2}" srcOrd="0" destOrd="0" parTransId="{8D21C6C3-6162-4DBE-975A-B5805E776CF6}" sibTransId="{578ECD58-D3D4-4725-8DD7-4B41245556BF}"/>
    <dgm:cxn modelId="{1E693D76-50DC-4E8A-AB73-394885F11C5B}" type="presOf" srcId="{92D386A1-C0DC-4C07-9CCF-0F16A1BCA7F8}" destId="{917B7CEA-F9BF-4B13-AB33-0E8675F4C2ED}" srcOrd="0" destOrd="0" presId="urn:microsoft.com/office/officeart/2008/layout/AlternatingPictureBlocks"/>
    <dgm:cxn modelId="{FA8B8253-4E21-4875-AD38-F1497B043EF3}" type="presOf" srcId="{4613FD00-45F1-4D60-8BE1-06893F1F9F6A}" destId="{6887013B-DD72-4BC4-8378-71A91ED887E7}" srcOrd="0" destOrd="0" presId="urn:microsoft.com/office/officeart/2008/layout/AlternatingPictureBlocks"/>
    <dgm:cxn modelId="{3484F0AD-D29B-4D94-96C0-C50C7948CECB}" type="presOf" srcId="{CCAD4141-E0C5-42DE-85C2-F1F2CED09EC2}" destId="{61C36968-74B7-46F8-9C37-CE33873B95AD}" srcOrd="0" destOrd="1" presId="urn:microsoft.com/office/officeart/2008/layout/AlternatingPictureBlocks"/>
    <dgm:cxn modelId="{15568474-168B-45B5-8DF7-7E0ABAFC4B80}" srcId="{957A1597-5503-468D-AD34-C6A1FC5FD388}" destId="{4613FD00-45F1-4D60-8BE1-06893F1F9F6A}" srcOrd="2" destOrd="0" parTransId="{59FA2090-E0D7-4B1A-9EB3-89FE2600B878}" sibTransId="{87A48A42-E1C8-40BA-9B6A-BE92FDD37ABC}"/>
    <dgm:cxn modelId="{6A9EB905-CB8E-4E17-A8CE-868AF12EFEBC}" type="presOf" srcId="{97F3F419-ABFE-42D5-8A94-F1E758EFCFF2}" destId="{6887013B-DD72-4BC4-8378-71A91ED887E7}" srcOrd="0" destOrd="1" presId="urn:microsoft.com/office/officeart/2008/layout/AlternatingPictureBlocks"/>
    <dgm:cxn modelId="{09DC7F68-25C0-4453-B594-1DC2C96B1956}" srcId="{92D386A1-C0DC-4C07-9CCF-0F16A1BCA7F8}" destId="{E2096F60-3E8E-4A9F-8D7A-B4053CB40350}" srcOrd="0" destOrd="0" parTransId="{B9008F05-CACF-4B90-B711-F7AEDF543931}" sibTransId="{D5DFDED9-D225-458A-AA8E-9155A449A5DD}"/>
    <dgm:cxn modelId="{614436A6-4142-41DC-8EEE-067D648405C7}" srcId="{4613FD00-45F1-4D60-8BE1-06893F1F9F6A}" destId="{97F3F419-ABFE-42D5-8A94-F1E758EFCFF2}" srcOrd="0" destOrd="0" parTransId="{12F3CA07-2199-441A-BC32-1A6E710C05DB}" sibTransId="{D3A52CCA-5FF4-4546-92EF-E9D73FBC8BEB}"/>
    <dgm:cxn modelId="{5A323EC4-3A6C-45B1-B6CB-1737827618BB}" srcId="{957A1597-5503-468D-AD34-C6A1FC5FD388}" destId="{92D386A1-C0DC-4C07-9CCF-0F16A1BCA7F8}" srcOrd="0" destOrd="0" parTransId="{6D601192-0C44-4682-AFEC-3EFC456E03F8}" sibTransId="{36F6EA11-3E10-4C59-A6FE-0415E4BED021}"/>
    <dgm:cxn modelId="{9AB33070-4AF5-4493-8C91-009ACB2370F6}" type="presOf" srcId="{957A1597-5503-468D-AD34-C6A1FC5FD388}" destId="{699A807E-58B3-4348-A596-CA510AF98C32}" srcOrd="0" destOrd="0" presId="urn:microsoft.com/office/officeart/2008/layout/AlternatingPictureBlocks"/>
    <dgm:cxn modelId="{DFBD33CF-352B-4ACC-81B5-3ABB4EA66648}" type="presParOf" srcId="{699A807E-58B3-4348-A596-CA510AF98C32}" destId="{9D0EE481-091E-4B95-B780-ADA2A3E004BB}" srcOrd="0" destOrd="0" presId="urn:microsoft.com/office/officeart/2008/layout/AlternatingPictureBlocks"/>
    <dgm:cxn modelId="{75C3BE4E-112E-4CE3-829F-05475F684F97}" type="presParOf" srcId="{9D0EE481-091E-4B95-B780-ADA2A3E004BB}" destId="{917B7CEA-F9BF-4B13-AB33-0E8675F4C2ED}" srcOrd="0" destOrd="0" presId="urn:microsoft.com/office/officeart/2008/layout/AlternatingPictureBlocks"/>
    <dgm:cxn modelId="{3DA73399-196E-4CE0-97F4-8F0EABA01F6A}" type="presParOf" srcId="{9D0EE481-091E-4B95-B780-ADA2A3E004BB}" destId="{2DAB1CE4-1C87-47B8-BE5A-04E465182065}" srcOrd="1" destOrd="0" presId="urn:microsoft.com/office/officeart/2008/layout/AlternatingPictureBlocks"/>
    <dgm:cxn modelId="{7F6F52B5-784B-4238-BF91-864502181F91}" type="presParOf" srcId="{699A807E-58B3-4348-A596-CA510AF98C32}" destId="{0A258782-C5A1-4786-8018-2DABF4A0EB0C}" srcOrd="1" destOrd="0" presId="urn:microsoft.com/office/officeart/2008/layout/AlternatingPictureBlocks"/>
    <dgm:cxn modelId="{DD881C11-436B-460F-8919-1E1F5FB1D15C}" type="presParOf" srcId="{699A807E-58B3-4348-A596-CA510AF98C32}" destId="{EEF58AF0-F54A-43FB-964F-E7CE5322ABF3}" srcOrd="2" destOrd="0" presId="urn:microsoft.com/office/officeart/2008/layout/AlternatingPictureBlocks"/>
    <dgm:cxn modelId="{9A984E10-01AD-4F13-A8AA-08FD391409EE}" type="presParOf" srcId="{EEF58AF0-F54A-43FB-964F-E7CE5322ABF3}" destId="{61C36968-74B7-46F8-9C37-CE33873B95AD}" srcOrd="0" destOrd="0" presId="urn:microsoft.com/office/officeart/2008/layout/AlternatingPictureBlocks"/>
    <dgm:cxn modelId="{A6ED9F26-9B37-4F3C-8608-767A5395F997}" type="presParOf" srcId="{EEF58AF0-F54A-43FB-964F-E7CE5322ABF3}" destId="{B0BAA20A-8376-4DDB-9F0B-062F0DF6E8C4}" srcOrd="1" destOrd="0" presId="urn:microsoft.com/office/officeart/2008/layout/AlternatingPictureBlocks"/>
    <dgm:cxn modelId="{1A24BE1A-0D16-492A-8156-619847670CED}" type="presParOf" srcId="{699A807E-58B3-4348-A596-CA510AF98C32}" destId="{04B1C632-6898-4989-A9D5-8B483B69F71F}" srcOrd="3" destOrd="0" presId="urn:microsoft.com/office/officeart/2008/layout/AlternatingPictureBlocks"/>
    <dgm:cxn modelId="{48CD1F4B-9B0B-4D0E-9881-03E3F7A61099}" type="presParOf" srcId="{699A807E-58B3-4348-A596-CA510AF98C32}" destId="{19D3A3A2-A121-4435-AAB7-9B7B552C6318}" srcOrd="4" destOrd="0" presId="urn:microsoft.com/office/officeart/2008/layout/AlternatingPictureBlocks"/>
    <dgm:cxn modelId="{4157E833-21F8-4ECD-83C3-5AE1AFFDAD29}" type="presParOf" srcId="{19D3A3A2-A121-4435-AAB7-9B7B552C6318}" destId="{6887013B-DD72-4BC4-8378-71A91ED887E7}" srcOrd="0" destOrd="0" presId="urn:microsoft.com/office/officeart/2008/layout/AlternatingPictureBlocks"/>
    <dgm:cxn modelId="{97C5C253-9AAE-4072-B10C-D1C762D126CA}" type="presParOf" srcId="{19D3A3A2-A121-4435-AAB7-9B7B552C6318}" destId="{AD7032CD-CDB6-47CF-9D97-17A7270D8C41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7A1597-5503-468D-AD34-C6A1FC5FD388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PT"/>
        </a:p>
      </dgm:t>
    </dgm:pt>
    <dgm:pt modelId="{92D386A1-C0DC-4C07-9CCF-0F16A1BCA7F8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PT" sz="1800" b="1" cap="small" baseline="0" dirty="0" smtClean="0">
              <a:latin typeface="Arial Narrow" pitchFamily="34" charset="0"/>
            </a:rPr>
            <a:t>Valorização dos Recursos Naturais e Eficiência Energética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6D601192-0C44-4682-AFEC-3EFC456E03F8}" type="parTrans" cxnId="{5A323EC4-3A6C-45B1-B6CB-1737827618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36F6EA11-3E10-4C59-A6FE-0415E4BED021}" type="sibTrans" cxnId="{5A323EC4-3A6C-45B1-B6CB-1737827618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E2096F60-3E8E-4A9F-8D7A-B4053CB40350}">
      <dgm:prSet phldrT="[Texto]" custT="1"/>
      <dgm:spPr/>
      <dgm:t>
        <a:bodyPr/>
        <a:lstStyle/>
        <a:p>
          <a:pPr algn="just"/>
          <a:r>
            <a:rPr lang="pt-PT" sz="1500" b="1" dirty="0" smtClean="0">
              <a:latin typeface="Arial Narrow" pitchFamily="34" charset="0"/>
            </a:rPr>
            <a:t>OG4. </a:t>
          </a:r>
          <a:r>
            <a:rPr lang="pt-PT" sz="1500" b="0" dirty="0" smtClean="0">
              <a:latin typeface="Arial Narrow" pitchFamily="34" charset="0"/>
            </a:rPr>
            <a:t>Promover uma economia sustentável e competitiva baseada na valorização e gestão eficiente dos recursos naturais do concelho.</a:t>
          </a:r>
          <a:endParaRPr lang="pt-PT" sz="1500" b="0" dirty="0">
            <a:latin typeface="Arial Narrow" pitchFamily="34" charset="0"/>
          </a:endParaRPr>
        </a:p>
      </dgm:t>
    </dgm:pt>
    <dgm:pt modelId="{B9008F05-CACF-4B90-B711-F7AEDF543931}" type="parTrans" cxnId="{09DC7F68-25C0-4453-B594-1DC2C96B1956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D5DFDED9-D225-458A-AA8E-9155A449A5DD}" type="sibTrans" cxnId="{09DC7F68-25C0-4453-B594-1DC2C96B1956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6326AC44-E7A3-4394-A8AA-1330DA07AC4A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PT" sz="1800" b="1" cap="small" baseline="0" smtClean="0">
              <a:latin typeface="Arial Narrow" pitchFamily="34" charset="0"/>
            </a:rPr>
            <a:t>Empreendedorismo, Mercado de Trabalho e Emprego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01910AFB-C5F4-4BC2-9885-5EEBFA82BBF9}" type="parTrans" cxnId="{31A17BC3-EF4F-40A2-A592-4EF5514A0E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FC948D5C-3425-4895-B7D6-8BE291A4F383}" type="sibTrans" cxnId="{31A17BC3-EF4F-40A2-A592-4EF5514A0E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CCAD4141-E0C5-42DE-85C2-F1F2CED09EC2}">
      <dgm:prSet phldrT="[Texto]" custT="1"/>
      <dgm:spPr/>
      <dgm:t>
        <a:bodyPr/>
        <a:lstStyle/>
        <a:p>
          <a:pPr algn="just"/>
          <a:r>
            <a:rPr lang="pt-PT" sz="1500" smtClean="0">
              <a:latin typeface="Arial Narrow" pitchFamily="34" charset="0"/>
            </a:rPr>
            <a:t> </a:t>
          </a:r>
          <a:r>
            <a:rPr lang="pt-PT" sz="1500" b="1" smtClean="0">
              <a:latin typeface="Arial Narrow" pitchFamily="34" charset="0"/>
            </a:rPr>
            <a:t>OG5. </a:t>
          </a:r>
          <a:r>
            <a:rPr lang="pt-PT" sz="1500" b="0" smtClean="0">
              <a:latin typeface="Arial Narrow" pitchFamily="34" charset="0"/>
            </a:rPr>
            <a:t>Promover o empreendedorismo orientado para a densificação da base económica local e consequente criação de emprego.</a:t>
          </a:r>
          <a:endParaRPr lang="pt-PT" sz="1500" b="0" dirty="0">
            <a:latin typeface="Arial Narrow" pitchFamily="34" charset="0"/>
          </a:endParaRPr>
        </a:p>
      </dgm:t>
    </dgm:pt>
    <dgm:pt modelId="{8D21C6C3-6162-4DBE-975A-B5805E776CF6}" type="parTrans" cxnId="{5AD459D1-7CB3-41BA-A0AF-89F0D7D0360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578ECD58-D3D4-4725-8DD7-4B41245556BF}" type="sibTrans" cxnId="{5AD459D1-7CB3-41BA-A0AF-89F0D7D0360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4613FD00-45F1-4D60-8BE1-06893F1F9F6A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PT" sz="1800" b="1" cap="small" baseline="0" smtClean="0">
              <a:latin typeface="Arial Narrow" pitchFamily="34" charset="0"/>
            </a:rPr>
            <a:t>Inclusão Social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59FA2090-E0D7-4B1A-9EB3-89FE2600B878}" type="parTrans" cxnId="{15568474-168B-45B5-8DF7-7E0ABAFC4B8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87A48A42-E1C8-40BA-9B6A-BE92FDD37ABC}" type="sibTrans" cxnId="{15568474-168B-45B5-8DF7-7E0ABAFC4B8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97F3F419-ABFE-42D5-8A94-F1E758EFCFF2}">
      <dgm:prSet phldrT="[Texto]" custT="1"/>
      <dgm:spPr/>
      <dgm:t>
        <a:bodyPr/>
        <a:lstStyle/>
        <a:p>
          <a:pPr algn="just"/>
          <a:r>
            <a:rPr lang="pt-PT" sz="1500" b="1" smtClean="0">
              <a:latin typeface="Arial Narrow" pitchFamily="34" charset="0"/>
            </a:rPr>
            <a:t> OG6. </a:t>
          </a:r>
          <a:r>
            <a:rPr lang="pt-PT" sz="1500" b="0" smtClean="0">
              <a:latin typeface="Arial Narrow" pitchFamily="34" charset="0"/>
            </a:rPr>
            <a:t>Garantir uma inclusão social ativa, através da integração social e do combate à pobreza, contribuindo para a melhoria da qualidade de vida da população.</a:t>
          </a:r>
          <a:endParaRPr lang="pt-PT" sz="1500" b="0" dirty="0">
            <a:latin typeface="Arial Narrow" pitchFamily="34" charset="0"/>
          </a:endParaRPr>
        </a:p>
      </dgm:t>
    </dgm:pt>
    <dgm:pt modelId="{12F3CA07-2199-441A-BC32-1A6E710C05DB}" type="parTrans" cxnId="{614436A6-4142-41DC-8EEE-067D648405C7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D3A52CCA-5FF4-4546-92EF-E9D73FBC8BEB}" type="sibTrans" cxnId="{614436A6-4142-41DC-8EEE-067D648405C7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88E227CB-4946-4C2A-BD15-0BA05DB273E6}" type="pres">
      <dgm:prSet presAssocID="{957A1597-5503-468D-AD34-C6A1FC5FD38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08930CE-07BD-42EA-95B3-956C24AFABC7}" type="pres">
      <dgm:prSet presAssocID="{92D386A1-C0DC-4C07-9CCF-0F16A1BCA7F8}" presName="comp" presStyleCnt="0"/>
      <dgm:spPr/>
    </dgm:pt>
    <dgm:pt modelId="{62DDB800-C080-4609-B741-457B99AE09D2}" type="pres">
      <dgm:prSet presAssocID="{92D386A1-C0DC-4C07-9CCF-0F16A1BCA7F8}" presName="rect2" presStyleLbl="node1" presStyleIdx="0" presStyleCnt="3" custScaleX="183916" custLinFactNeighborX="912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652A4CA-B101-4887-B32C-B7795EA29213}" type="pres">
      <dgm:prSet presAssocID="{92D386A1-C0DC-4C07-9CCF-0F16A1BCA7F8}" presName="rect1" presStyleLbl="lnNode1" presStyleIdx="0" presStyleCnt="3" custLinFactNeighborX="-6332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22000" b="-22000"/>
          </a:stretch>
        </a:blipFill>
      </dgm:spPr>
      <dgm:t>
        <a:bodyPr/>
        <a:lstStyle/>
        <a:p>
          <a:endParaRPr lang="pt-PT"/>
        </a:p>
      </dgm:t>
    </dgm:pt>
    <dgm:pt modelId="{71CCB931-FE84-478D-A615-1759AC38732D}" type="pres">
      <dgm:prSet presAssocID="{36F6EA11-3E10-4C59-A6FE-0415E4BED021}" presName="sibTrans" presStyleCnt="0"/>
      <dgm:spPr/>
    </dgm:pt>
    <dgm:pt modelId="{309679B5-09CF-40C7-99DE-A8ED4F84A847}" type="pres">
      <dgm:prSet presAssocID="{6326AC44-E7A3-4394-A8AA-1330DA07AC4A}" presName="comp" presStyleCnt="0"/>
      <dgm:spPr/>
    </dgm:pt>
    <dgm:pt modelId="{AF7ED41E-0772-4157-9541-6C82E3B856BE}" type="pres">
      <dgm:prSet presAssocID="{6326AC44-E7A3-4394-A8AA-1330DA07AC4A}" presName="rect2" presStyleLbl="node1" presStyleIdx="1" presStyleCnt="3" custScaleX="181361" custLinFactNeighborX="-27001" custLinFactNeighborY="-365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BC12DDB-D578-4D19-A47D-E9D6DF22F1F6}" type="pres">
      <dgm:prSet presAssocID="{6326AC44-E7A3-4394-A8AA-1330DA07AC4A}" presName="rect1" presStyleLbl="lnNode1" presStyleIdx="1" presStyleCnt="3" custLinFactNeighborX="20539" custLinFactNeighborY="-365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pt-PT"/>
        </a:p>
      </dgm:t>
    </dgm:pt>
    <dgm:pt modelId="{C6679F0F-FD67-45ED-BE48-4333D93A0432}" type="pres">
      <dgm:prSet presAssocID="{FC948D5C-3425-4895-B7D6-8BE291A4F383}" presName="sibTrans" presStyleCnt="0"/>
      <dgm:spPr/>
    </dgm:pt>
    <dgm:pt modelId="{9DFC79BD-2159-4B02-B2C3-E89E07278E2F}" type="pres">
      <dgm:prSet presAssocID="{4613FD00-45F1-4D60-8BE1-06893F1F9F6A}" presName="comp" presStyleCnt="0"/>
      <dgm:spPr/>
    </dgm:pt>
    <dgm:pt modelId="{F1FB000C-61EB-48FD-946F-C0D02964E5CF}" type="pres">
      <dgm:prSet presAssocID="{4613FD00-45F1-4D60-8BE1-06893F1F9F6A}" presName="rect2" presStyleLbl="node1" presStyleIdx="2" presStyleCnt="3" custScaleX="178798" custLinFactNeighborX="7846" custLinFactNeighborY="-720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5913D2B-8EF5-46A6-B29A-9B6E8503C9EC}" type="pres">
      <dgm:prSet presAssocID="{4613FD00-45F1-4D60-8BE1-06893F1F9F6A}" presName="rect1" presStyleLbl="lnNode1" presStyleIdx="2" presStyleCnt="3" custLinFactNeighborX="-60303" custLinFactNeighborY="-72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25000" b="-25000"/>
          </a:stretch>
        </a:blipFill>
      </dgm:spPr>
      <dgm:t>
        <a:bodyPr/>
        <a:lstStyle/>
        <a:p>
          <a:endParaRPr lang="pt-PT"/>
        </a:p>
      </dgm:t>
    </dgm:pt>
  </dgm:ptLst>
  <dgm:cxnLst>
    <dgm:cxn modelId="{D109E351-0F87-4A4B-B04B-A37681C2F49E}" type="presOf" srcId="{6326AC44-E7A3-4394-A8AA-1330DA07AC4A}" destId="{AF7ED41E-0772-4157-9541-6C82E3B856BE}" srcOrd="0" destOrd="0" presId="urn:microsoft.com/office/officeart/2008/layout/AlternatingPictureBlocks"/>
    <dgm:cxn modelId="{24A3494F-CDFC-4DB4-A124-AC236F845664}" type="presOf" srcId="{4613FD00-45F1-4D60-8BE1-06893F1F9F6A}" destId="{F1FB000C-61EB-48FD-946F-C0D02964E5CF}" srcOrd="0" destOrd="0" presId="urn:microsoft.com/office/officeart/2008/layout/AlternatingPictureBlocks"/>
    <dgm:cxn modelId="{4A977233-75E4-4FFC-AD56-81003726DE38}" type="presOf" srcId="{CCAD4141-E0C5-42DE-85C2-F1F2CED09EC2}" destId="{AF7ED41E-0772-4157-9541-6C82E3B856BE}" srcOrd="0" destOrd="1" presId="urn:microsoft.com/office/officeart/2008/layout/AlternatingPictureBlocks"/>
    <dgm:cxn modelId="{31A17BC3-EF4F-40A2-A592-4EF5514A0EBB}" srcId="{957A1597-5503-468D-AD34-C6A1FC5FD388}" destId="{6326AC44-E7A3-4394-A8AA-1330DA07AC4A}" srcOrd="1" destOrd="0" parTransId="{01910AFB-C5F4-4BC2-9885-5EEBFA82BBF9}" sibTransId="{FC948D5C-3425-4895-B7D6-8BE291A4F383}"/>
    <dgm:cxn modelId="{672969C3-9783-4F54-A87A-0B15CF80624C}" type="presOf" srcId="{97F3F419-ABFE-42D5-8A94-F1E758EFCFF2}" destId="{F1FB000C-61EB-48FD-946F-C0D02964E5CF}" srcOrd="0" destOrd="1" presId="urn:microsoft.com/office/officeart/2008/layout/AlternatingPictureBlocks"/>
    <dgm:cxn modelId="{04EBC35E-04B3-4D18-B6F2-FB354CCAC40D}" type="presOf" srcId="{957A1597-5503-468D-AD34-C6A1FC5FD388}" destId="{88E227CB-4946-4C2A-BD15-0BA05DB273E6}" srcOrd="0" destOrd="0" presId="urn:microsoft.com/office/officeart/2008/layout/AlternatingPictureBlocks"/>
    <dgm:cxn modelId="{5AD459D1-7CB3-41BA-A0AF-89F0D7D03600}" srcId="{6326AC44-E7A3-4394-A8AA-1330DA07AC4A}" destId="{CCAD4141-E0C5-42DE-85C2-F1F2CED09EC2}" srcOrd="0" destOrd="0" parTransId="{8D21C6C3-6162-4DBE-975A-B5805E776CF6}" sibTransId="{578ECD58-D3D4-4725-8DD7-4B41245556BF}"/>
    <dgm:cxn modelId="{727AF9BE-DCEE-4F51-8FF8-4B37D9C85E2D}" type="presOf" srcId="{E2096F60-3E8E-4A9F-8D7A-B4053CB40350}" destId="{62DDB800-C080-4609-B741-457B99AE09D2}" srcOrd="0" destOrd="1" presId="urn:microsoft.com/office/officeart/2008/layout/AlternatingPictureBlocks"/>
    <dgm:cxn modelId="{15568474-168B-45B5-8DF7-7E0ABAFC4B80}" srcId="{957A1597-5503-468D-AD34-C6A1FC5FD388}" destId="{4613FD00-45F1-4D60-8BE1-06893F1F9F6A}" srcOrd="2" destOrd="0" parTransId="{59FA2090-E0D7-4B1A-9EB3-89FE2600B878}" sibTransId="{87A48A42-E1C8-40BA-9B6A-BE92FDD37ABC}"/>
    <dgm:cxn modelId="{4DB5ADFC-62D0-40BE-879F-6F9925810710}" type="presOf" srcId="{92D386A1-C0DC-4C07-9CCF-0F16A1BCA7F8}" destId="{62DDB800-C080-4609-B741-457B99AE09D2}" srcOrd="0" destOrd="0" presId="urn:microsoft.com/office/officeart/2008/layout/AlternatingPictureBlocks"/>
    <dgm:cxn modelId="{614436A6-4142-41DC-8EEE-067D648405C7}" srcId="{4613FD00-45F1-4D60-8BE1-06893F1F9F6A}" destId="{97F3F419-ABFE-42D5-8A94-F1E758EFCFF2}" srcOrd="0" destOrd="0" parTransId="{12F3CA07-2199-441A-BC32-1A6E710C05DB}" sibTransId="{D3A52CCA-5FF4-4546-92EF-E9D73FBC8BEB}"/>
    <dgm:cxn modelId="{09DC7F68-25C0-4453-B594-1DC2C96B1956}" srcId="{92D386A1-C0DC-4C07-9CCF-0F16A1BCA7F8}" destId="{E2096F60-3E8E-4A9F-8D7A-B4053CB40350}" srcOrd="0" destOrd="0" parTransId="{B9008F05-CACF-4B90-B711-F7AEDF543931}" sibTransId="{D5DFDED9-D225-458A-AA8E-9155A449A5DD}"/>
    <dgm:cxn modelId="{5A323EC4-3A6C-45B1-B6CB-1737827618BB}" srcId="{957A1597-5503-468D-AD34-C6A1FC5FD388}" destId="{92D386A1-C0DC-4C07-9CCF-0F16A1BCA7F8}" srcOrd="0" destOrd="0" parTransId="{6D601192-0C44-4682-AFEC-3EFC456E03F8}" sibTransId="{36F6EA11-3E10-4C59-A6FE-0415E4BED021}"/>
    <dgm:cxn modelId="{6D34B890-FB17-4795-9472-20C9BECE825C}" type="presParOf" srcId="{88E227CB-4946-4C2A-BD15-0BA05DB273E6}" destId="{508930CE-07BD-42EA-95B3-956C24AFABC7}" srcOrd="0" destOrd="0" presId="urn:microsoft.com/office/officeart/2008/layout/AlternatingPictureBlocks"/>
    <dgm:cxn modelId="{71FAA983-6DA6-4E49-ADC7-5E349050FCB6}" type="presParOf" srcId="{508930CE-07BD-42EA-95B3-956C24AFABC7}" destId="{62DDB800-C080-4609-B741-457B99AE09D2}" srcOrd="0" destOrd="0" presId="urn:microsoft.com/office/officeart/2008/layout/AlternatingPictureBlocks"/>
    <dgm:cxn modelId="{C3E330C8-CEB9-4B31-9142-3481C283CF84}" type="presParOf" srcId="{508930CE-07BD-42EA-95B3-956C24AFABC7}" destId="{7652A4CA-B101-4887-B32C-B7795EA29213}" srcOrd="1" destOrd="0" presId="urn:microsoft.com/office/officeart/2008/layout/AlternatingPictureBlocks"/>
    <dgm:cxn modelId="{2A72ADEB-D667-4C15-8AB5-907CB9360E81}" type="presParOf" srcId="{88E227CB-4946-4C2A-BD15-0BA05DB273E6}" destId="{71CCB931-FE84-478D-A615-1759AC38732D}" srcOrd="1" destOrd="0" presId="urn:microsoft.com/office/officeart/2008/layout/AlternatingPictureBlocks"/>
    <dgm:cxn modelId="{AEB79EDB-CDEE-4E5B-A9D1-F55FB15B7E15}" type="presParOf" srcId="{88E227CB-4946-4C2A-BD15-0BA05DB273E6}" destId="{309679B5-09CF-40C7-99DE-A8ED4F84A847}" srcOrd="2" destOrd="0" presId="urn:microsoft.com/office/officeart/2008/layout/AlternatingPictureBlocks"/>
    <dgm:cxn modelId="{A7227BEC-14EF-4D45-B50F-1794607B2A11}" type="presParOf" srcId="{309679B5-09CF-40C7-99DE-A8ED4F84A847}" destId="{AF7ED41E-0772-4157-9541-6C82E3B856BE}" srcOrd="0" destOrd="0" presId="urn:microsoft.com/office/officeart/2008/layout/AlternatingPictureBlocks"/>
    <dgm:cxn modelId="{340516EC-09CE-4FF2-AEF1-AAE9F9CAB670}" type="presParOf" srcId="{309679B5-09CF-40C7-99DE-A8ED4F84A847}" destId="{1BC12DDB-D578-4D19-A47D-E9D6DF22F1F6}" srcOrd="1" destOrd="0" presId="urn:microsoft.com/office/officeart/2008/layout/AlternatingPictureBlocks"/>
    <dgm:cxn modelId="{76EB5A3F-CAFB-4CD2-BEF2-B1C97A33EC85}" type="presParOf" srcId="{88E227CB-4946-4C2A-BD15-0BA05DB273E6}" destId="{C6679F0F-FD67-45ED-BE48-4333D93A0432}" srcOrd="3" destOrd="0" presId="urn:microsoft.com/office/officeart/2008/layout/AlternatingPictureBlocks"/>
    <dgm:cxn modelId="{B758B005-BD25-41C6-9DEE-C281EBD0DCB5}" type="presParOf" srcId="{88E227CB-4946-4C2A-BD15-0BA05DB273E6}" destId="{9DFC79BD-2159-4B02-B2C3-E89E07278E2F}" srcOrd="4" destOrd="0" presId="urn:microsoft.com/office/officeart/2008/layout/AlternatingPictureBlocks"/>
    <dgm:cxn modelId="{CEA71F24-A106-480F-90F5-DB5A36770CE3}" type="presParOf" srcId="{9DFC79BD-2159-4B02-B2C3-E89E07278E2F}" destId="{F1FB000C-61EB-48FD-946F-C0D02964E5CF}" srcOrd="0" destOrd="0" presId="urn:microsoft.com/office/officeart/2008/layout/AlternatingPictureBlocks"/>
    <dgm:cxn modelId="{787C97BF-5610-41FE-87FB-9B73EE102123}" type="presParOf" srcId="{9DFC79BD-2159-4B02-B2C3-E89E07278E2F}" destId="{75913D2B-8EF5-46A6-B29A-9B6E8503C9EC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57E2B2F-9AE9-43DF-A321-D1746B9A0AFF}" type="doc">
      <dgm:prSet loTypeId="urn:microsoft.com/office/officeart/2005/8/layout/hList7#1" loCatId="process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A962B9E9-863E-4BF4-B7D1-42F47CFAB764}">
      <dgm:prSet phldrT="[Text]" custT="1"/>
      <dgm:spPr/>
      <dgm:t>
        <a:bodyPr/>
        <a:lstStyle/>
        <a:p>
          <a:r>
            <a:rPr lang="pt-PT" sz="1600" b="1" dirty="0" smtClean="0">
              <a:latin typeface="Arial" pitchFamily="34" charset="0"/>
              <a:cs typeface="Arial" pitchFamily="34" charset="0"/>
            </a:rPr>
            <a:t>Turismo Natureza e Produtos Locais</a:t>
          </a:r>
          <a:endParaRPr lang="pt-PT" sz="1600" b="1" dirty="0">
            <a:latin typeface="Arial" pitchFamily="34" charset="0"/>
            <a:cs typeface="Arial" pitchFamily="34" charset="0"/>
          </a:endParaRPr>
        </a:p>
      </dgm:t>
    </dgm:pt>
    <dgm:pt modelId="{82FA7968-0EBD-4B73-BD59-4BC0B19B8088}" type="parTrans" cxnId="{691D8A51-3D9C-43E1-8BE9-88CB0F6F40A1}">
      <dgm:prSet/>
      <dgm:spPr/>
      <dgm:t>
        <a:bodyPr/>
        <a:lstStyle/>
        <a:p>
          <a:endParaRPr lang="pt-PT" sz="1600"/>
        </a:p>
      </dgm:t>
    </dgm:pt>
    <dgm:pt modelId="{A9D123C2-65F0-489D-82DE-A676F3FC21FD}" type="sibTrans" cxnId="{691D8A51-3D9C-43E1-8BE9-88CB0F6F40A1}">
      <dgm:prSet/>
      <dgm:spPr/>
      <dgm:t>
        <a:bodyPr/>
        <a:lstStyle/>
        <a:p>
          <a:endParaRPr lang="pt-PT" sz="1600"/>
        </a:p>
      </dgm:t>
    </dgm:pt>
    <dgm:pt modelId="{04EC9566-D31E-4C9B-B0E5-ACEDF8F8396A}">
      <dgm:prSet phldrT="[Text]" custT="1"/>
      <dgm:spPr/>
      <dgm:t>
        <a:bodyPr/>
        <a:lstStyle/>
        <a:p>
          <a:r>
            <a:rPr lang="pt-PT" sz="1600" b="1" dirty="0" smtClean="0">
              <a:latin typeface="Arial" pitchFamily="34" charset="0"/>
              <a:cs typeface="Arial" pitchFamily="34" charset="0"/>
            </a:rPr>
            <a:t>Investigação Científica: Astronomia</a:t>
          </a:r>
          <a:endParaRPr lang="pt-PT" sz="1600" b="1" dirty="0">
            <a:latin typeface="Arial" pitchFamily="34" charset="0"/>
            <a:cs typeface="Arial" pitchFamily="34" charset="0"/>
          </a:endParaRPr>
        </a:p>
      </dgm:t>
    </dgm:pt>
    <dgm:pt modelId="{333D33F7-2162-4EDB-8BB2-599CD99D3491}" type="parTrans" cxnId="{2A7373C3-6347-4B07-A175-E9CE99B0A2FE}">
      <dgm:prSet/>
      <dgm:spPr/>
      <dgm:t>
        <a:bodyPr/>
        <a:lstStyle/>
        <a:p>
          <a:endParaRPr lang="pt-PT" sz="1600"/>
        </a:p>
      </dgm:t>
    </dgm:pt>
    <dgm:pt modelId="{11C6E561-CF3E-49DB-A91C-7375877CEAF9}" type="sibTrans" cxnId="{2A7373C3-6347-4B07-A175-E9CE99B0A2FE}">
      <dgm:prSet/>
      <dgm:spPr/>
      <dgm:t>
        <a:bodyPr/>
        <a:lstStyle/>
        <a:p>
          <a:endParaRPr lang="pt-PT" sz="1600"/>
        </a:p>
      </dgm:t>
    </dgm:pt>
    <dgm:pt modelId="{CDB7DD2A-BADE-4B8B-BF59-30F46063E603}">
      <dgm:prSet custT="1"/>
      <dgm:spPr/>
      <dgm:t>
        <a:bodyPr/>
        <a:lstStyle/>
        <a:p>
          <a:r>
            <a:rPr lang="pt-PT" sz="1600" b="1" dirty="0" smtClean="0">
              <a:latin typeface="Arial" pitchFamily="34" charset="0"/>
              <a:cs typeface="Arial" pitchFamily="34" charset="0"/>
            </a:rPr>
            <a:t>Indústria de Diversões</a:t>
          </a:r>
          <a:endParaRPr lang="pt-PT" sz="1600" b="1" dirty="0">
            <a:latin typeface="Arial" pitchFamily="34" charset="0"/>
            <a:cs typeface="Arial" pitchFamily="34" charset="0"/>
          </a:endParaRPr>
        </a:p>
      </dgm:t>
    </dgm:pt>
    <dgm:pt modelId="{FD675108-C874-4E6B-94B9-58C97C842056}" type="parTrans" cxnId="{4CA9D705-9EAF-4828-9B7D-E8DAA3062AC0}">
      <dgm:prSet/>
      <dgm:spPr/>
      <dgm:t>
        <a:bodyPr/>
        <a:lstStyle/>
        <a:p>
          <a:endParaRPr lang="pt-PT" sz="1600"/>
        </a:p>
      </dgm:t>
    </dgm:pt>
    <dgm:pt modelId="{E5846E8F-40E2-4401-8A34-2032176A53BD}" type="sibTrans" cxnId="{4CA9D705-9EAF-4828-9B7D-E8DAA3062AC0}">
      <dgm:prSet/>
      <dgm:spPr/>
      <dgm:t>
        <a:bodyPr/>
        <a:lstStyle/>
        <a:p>
          <a:endParaRPr lang="pt-PT" sz="1600"/>
        </a:p>
      </dgm:t>
    </dgm:pt>
    <dgm:pt modelId="{83ECD0F3-A5D6-4253-BAFF-B392A0BEF31D}" type="pres">
      <dgm:prSet presAssocID="{357E2B2F-9AE9-43DF-A321-D1746B9A0AF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8567223-B451-44FF-9915-09CCC25A994C}" type="pres">
      <dgm:prSet presAssocID="{357E2B2F-9AE9-43DF-A321-D1746B9A0AFF}" presName="fgShape" presStyleLbl="fgShp" presStyleIdx="0" presStyleCnt="1" custScaleY="163818"/>
      <dgm:spPr/>
      <dgm:t>
        <a:bodyPr/>
        <a:lstStyle/>
        <a:p>
          <a:endParaRPr lang="pt-PT"/>
        </a:p>
      </dgm:t>
    </dgm:pt>
    <dgm:pt modelId="{564A2A57-DC31-41E5-BCBA-F7D092E0E00F}" type="pres">
      <dgm:prSet presAssocID="{357E2B2F-9AE9-43DF-A321-D1746B9A0AFF}" presName="linComp" presStyleCnt="0"/>
      <dgm:spPr/>
      <dgm:t>
        <a:bodyPr/>
        <a:lstStyle/>
        <a:p>
          <a:endParaRPr lang="pt-PT"/>
        </a:p>
      </dgm:t>
    </dgm:pt>
    <dgm:pt modelId="{CBC7CDB2-42EF-4938-8A3B-07322CF6C8D7}" type="pres">
      <dgm:prSet presAssocID="{A962B9E9-863E-4BF4-B7D1-42F47CFAB764}" presName="compNode" presStyleCnt="0"/>
      <dgm:spPr/>
      <dgm:t>
        <a:bodyPr/>
        <a:lstStyle/>
        <a:p>
          <a:endParaRPr lang="pt-PT"/>
        </a:p>
      </dgm:t>
    </dgm:pt>
    <dgm:pt modelId="{5099F8F1-2615-415E-8414-7B9ACD52DEDC}" type="pres">
      <dgm:prSet presAssocID="{A962B9E9-863E-4BF4-B7D1-42F47CFAB764}" presName="bkgdShape" presStyleLbl="node1" presStyleIdx="0" presStyleCnt="3"/>
      <dgm:spPr/>
      <dgm:t>
        <a:bodyPr/>
        <a:lstStyle/>
        <a:p>
          <a:endParaRPr lang="pt-PT"/>
        </a:p>
      </dgm:t>
    </dgm:pt>
    <dgm:pt modelId="{726F0407-4C89-4E25-8987-19F8BC9EC555}" type="pres">
      <dgm:prSet presAssocID="{A962B9E9-863E-4BF4-B7D1-42F47CFAB764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565F74B-66B1-41F1-9B89-2C46AE6FD069}" type="pres">
      <dgm:prSet presAssocID="{A962B9E9-863E-4BF4-B7D1-42F47CFAB764}" presName="invisiNode" presStyleLbl="node1" presStyleIdx="0" presStyleCnt="3"/>
      <dgm:spPr/>
      <dgm:t>
        <a:bodyPr/>
        <a:lstStyle/>
        <a:p>
          <a:endParaRPr lang="pt-PT"/>
        </a:p>
      </dgm:t>
    </dgm:pt>
    <dgm:pt modelId="{2DBD86AF-06A6-4218-83B8-B9C3BF96F67F}" type="pres">
      <dgm:prSet presAssocID="{A962B9E9-863E-4BF4-B7D1-42F47CFAB764}" presName="imagNode" presStyleLbl="fgImgPlace1" presStyleIdx="0" presStyleCnt="3" custScaleX="139264" custScaleY="143313" custLinFactNeighborX="-6984" custLinFactNeighborY="157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PT"/>
        </a:p>
      </dgm:t>
    </dgm:pt>
    <dgm:pt modelId="{C43F011D-051C-4A04-B030-B8BEF7918A7E}" type="pres">
      <dgm:prSet presAssocID="{A9D123C2-65F0-489D-82DE-A676F3FC21FD}" presName="sibTrans" presStyleLbl="sibTrans2D1" presStyleIdx="0" presStyleCnt="0"/>
      <dgm:spPr/>
      <dgm:t>
        <a:bodyPr/>
        <a:lstStyle/>
        <a:p>
          <a:endParaRPr lang="pt-PT"/>
        </a:p>
      </dgm:t>
    </dgm:pt>
    <dgm:pt modelId="{BF168164-FCD7-4564-9E6E-4ACD08B7B6CE}" type="pres">
      <dgm:prSet presAssocID="{04EC9566-D31E-4C9B-B0E5-ACEDF8F8396A}" presName="compNode" presStyleCnt="0"/>
      <dgm:spPr/>
      <dgm:t>
        <a:bodyPr/>
        <a:lstStyle/>
        <a:p>
          <a:endParaRPr lang="pt-PT"/>
        </a:p>
      </dgm:t>
    </dgm:pt>
    <dgm:pt modelId="{D998A1ED-7B14-4039-AF34-283CC13013F9}" type="pres">
      <dgm:prSet presAssocID="{04EC9566-D31E-4C9B-B0E5-ACEDF8F8396A}" presName="bkgdShape" presStyleLbl="node1" presStyleIdx="1" presStyleCnt="3"/>
      <dgm:spPr/>
      <dgm:t>
        <a:bodyPr/>
        <a:lstStyle/>
        <a:p>
          <a:endParaRPr lang="pt-PT"/>
        </a:p>
      </dgm:t>
    </dgm:pt>
    <dgm:pt modelId="{979AC41E-324C-4A57-93EE-BD608CC8F998}" type="pres">
      <dgm:prSet presAssocID="{04EC9566-D31E-4C9B-B0E5-ACEDF8F8396A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E9633B9-4E4D-4795-A7D0-662A63EA8900}" type="pres">
      <dgm:prSet presAssocID="{04EC9566-D31E-4C9B-B0E5-ACEDF8F8396A}" presName="invisiNode" presStyleLbl="node1" presStyleIdx="1" presStyleCnt="3"/>
      <dgm:spPr/>
      <dgm:t>
        <a:bodyPr/>
        <a:lstStyle/>
        <a:p>
          <a:endParaRPr lang="pt-PT"/>
        </a:p>
      </dgm:t>
    </dgm:pt>
    <dgm:pt modelId="{79C5B7F2-4048-4A35-AC10-78A50F6D1BCD}" type="pres">
      <dgm:prSet presAssocID="{04EC9566-D31E-4C9B-B0E5-ACEDF8F8396A}" presName="imagNode" presStyleLbl="fgImgPlace1" presStyleIdx="1" presStyleCnt="3" custScaleX="139675" custScaleY="143313" custLinFactNeighborX="0" custLinFactNeighborY="1578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t-PT"/>
        </a:p>
      </dgm:t>
    </dgm:pt>
    <dgm:pt modelId="{E82687BC-B145-462B-8A71-C95376F74431}" type="pres">
      <dgm:prSet presAssocID="{11C6E561-CF3E-49DB-A91C-7375877CEAF9}" presName="sibTrans" presStyleLbl="sibTrans2D1" presStyleIdx="0" presStyleCnt="0"/>
      <dgm:spPr/>
      <dgm:t>
        <a:bodyPr/>
        <a:lstStyle/>
        <a:p>
          <a:endParaRPr lang="pt-PT"/>
        </a:p>
      </dgm:t>
    </dgm:pt>
    <dgm:pt modelId="{6E5CA598-2686-4456-9E99-4801F643A199}" type="pres">
      <dgm:prSet presAssocID="{CDB7DD2A-BADE-4B8B-BF59-30F46063E603}" presName="compNode" presStyleCnt="0"/>
      <dgm:spPr/>
      <dgm:t>
        <a:bodyPr/>
        <a:lstStyle/>
        <a:p>
          <a:endParaRPr lang="pt-PT"/>
        </a:p>
      </dgm:t>
    </dgm:pt>
    <dgm:pt modelId="{D74F629E-760A-47DA-8F78-97A88E831C5A}" type="pres">
      <dgm:prSet presAssocID="{CDB7DD2A-BADE-4B8B-BF59-30F46063E603}" presName="bkgdShape" presStyleLbl="node1" presStyleIdx="2" presStyleCnt="3" custLinFactNeighborX="2103" custLinFactNeighborY="8170"/>
      <dgm:spPr/>
      <dgm:t>
        <a:bodyPr/>
        <a:lstStyle/>
        <a:p>
          <a:endParaRPr lang="pt-PT"/>
        </a:p>
      </dgm:t>
    </dgm:pt>
    <dgm:pt modelId="{BE190AB4-9734-4D62-AEC6-EDE70DAA1ACD}" type="pres">
      <dgm:prSet presAssocID="{CDB7DD2A-BADE-4B8B-BF59-30F46063E603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A6D8B99-A4BE-4213-A54A-AE1E11C7D524}" type="pres">
      <dgm:prSet presAssocID="{CDB7DD2A-BADE-4B8B-BF59-30F46063E603}" presName="invisiNode" presStyleLbl="node1" presStyleIdx="2" presStyleCnt="3"/>
      <dgm:spPr/>
      <dgm:t>
        <a:bodyPr/>
        <a:lstStyle/>
        <a:p>
          <a:endParaRPr lang="pt-PT"/>
        </a:p>
      </dgm:t>
    </dgm:pt>
    <dgm:pt modelId="{2CEF6832-58E9-4D26-B0E6-773B9AF9BB32}" type="pres">
      <dgm:prSet presAssocID="{CDB7DD2A-BADE-4B8B-BF59-30F46063E603}" presName="imagNode" presStyleLbl="fgImgPlace1" presStyleIdx="2" presStyleCnt="3" custScaleX="140084" custScaleY="143313" custLinFactNeighborX="0" custLinFactNeighborY="1578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pt-PT"/>
        </a:p>
      </dgm:t>
    </dgm:pt>
  </dgm:ptLst>
  <dgm:cxnLst>
    <dgm:cxn modelId="{B8FDBD55-5A75-4570-AEB7-1382D2063887}" type="presOf" srcId="{357E2B2F-9AE9-43DF-A321-D1746B9A0AFF}" destId="{83ECD0F3-A5D6-4253-BAFF-B392A0BEF31D}" srcOrd="0" destOrd="0" presId="urn:microsoft.com/office/officeart/2005/8/layout/hList7#1"/>
    <dgm:cxn modelId="{5BEC7703-07D6-4160-8CAC-3160A5DB477B}" type="presOf" srcId="{A962B9E9-863E-4BF4-B7D1-42F47CFAB764}" destId="{5099F8F1-2615-415E-8414-7B9ACD52DEDC}" srcOrd="0" destOrd="0" presId="urn:microsoft.com/office/officeart/2005/8/layout/hList7#1"/>
    <dgm:cxn modelId="{691D8A51-3D9C-43E1-8BE9-88CB0F6F40A1}" srcId="{357E2B2F-9AE9-43DF-A321-D1746B9A0AFF}" destId="{A962B9E9-863E-4BF4-B7D1-42F47CFAB764}" srcOrd="0" destOrd="0" parTransId="{82FA7968-0EBD-4B73-BD59-4BC0B19B8088}" sibTransId="{A9D123C2-65F0-489D-82DE-A676F3FC21FD}"/>
    <dgm:cxn modelId="{74A20921-8E95-4485-A735-7A51CBF45381}" type="presOf" srcId="{CDB7DD2A-BADE-4B8B-BF59-30F46063E603}" destId="{D74F629E-760A-47DA-8F78-97A88E831C5A}" srcOrd="0" destOrd="0" presId="urn:microsoft.com/office/officeart/2005/8/layout/hList7#1"/>
    <dgm:cxn modelId="{4CA9D705-9EAF-4828-9B7D-E8DAA3062AC0}" srcId="{357E2B2F-9AE9-43DF-A321-D1746B9A0AFF}" destId="{CDB7DD2A-BADE-4B8B-BF59-30F46063E603}" srcOrd="2" destOrd="0" parTransId="{FD675108-C874-4E6B-94B9-58C97C842056}" sibTransId="{E5846E8F-40E2-4401-8A34-2032176A53BD}"/>
    <dgm:cxn modelId="{F2BE40D2-1261-4F37-BF07-0B508F14E526}" type="presOf" srcId="{CDB7DD2A-BADE-4B8B-BF59-30F46063E603}" destId="{BE190AB4-9734-4D62-AEC6-EDE70DAA1ACD}" srcOrd="1" destOrd="0" presId="urn:microsoft.com/office/officeart/2005/8/layout/hList7#1"/>
    <dgm:cxn modelId="{260FF0EA-4D5E-4295-9CB5-DD6540F309C2}" type="presOf" srcId="{A962B9E9-863E-4BF4-B7D1-42F47CFAB764}" destId="{726F0407-4C89-4E25-8987-19F8BC9EC555}" srcOrd="1" destOrd="0" presId="urn:microsoft.com/office/officeart/2005/8/layout/hList7#1"/>
    <dgm:cxn modelId="{2A7373C3-6347-4B07-A175-E9CE99B0A2FE}" srcId="{357E2B2F-9AE9-43DF-A321-D1746B9A0AFF}" destId="{04EC9566-D31E-4C9B-B0E5-ACEDF8F8396A}" srcOrd="1" destOrd="0" parTransId="{333D33F7-2162-4EDB-8BB2-599CD99D3491}" sibTransId="{11C6E561-CF3E-49DB-A91C-7375877CEAF9}"/>
    <dgm:cxn modelId="{5600E10D-B96B-4706-8FC2-D0B48D44126D}" type="presOf" srcId="{A9D123C2-65F0-489D-82DE-A676F3FC21FD}" destId="{C43F011D-051C-4A04-B030-B8BEF7918A7E}" srcOrd="0" destOrd="0" presId="urn:microsoft.com/office/officeart/2005/8/layout/hList7#1"/>
    <dgm:cxn modelId="{28146CD5-AB50-4957-B161-9AD2A6FA4A17}" type="presOf" srcId="{04EC9566-D31E-4C9B-B0E5-ACEDF8F8396A}" destId="{D998A1ED-7B14-4039-AF34-283CC13013F9}" srcOrd="0" destOrd="0" presId="urn:microsoft.com/office/officeart/2005/8/layout/hList7#1"/>
    <dgm:cxn modelId="{FE850ACC-53AA-4A71-B105-06D5929E86D9}" type="presOf" srcId="{11C6E561-CF3E-49DB-A91C-7375877CEAF9}" destId="{E82687BC-B145-462B-8A71-C95376F74431}" srcOrd="0" destOrd="0" presId="urn:microsoft.com/office/officeart/2005/8/layout/hList7#1"/>
    <dgm:cxn modelId="{C625EBFC-A2C4-4DC6-9F05-E6BACCA45130}" type="presOf" srcId="{04EC9566-D31E-4C9B-B0E5-ACEDF8F8396A}" destId="{979AC41E-324C-4A57-93EE-BD608CC8F998}" srcOrd="1" destOrd="0" presId="urn:microsoft.com/office/officeart/2005/8/layout/hList7#1"/>
    <dgm:cxn modelId="{7DC5A914-366D-4146-91DD-135232F544E4}" type="presParOf" srcId="{83ECD0F3-A5D6-4253-BAFF-B392A0BEF31D}" destId="{E8567223-B451-44FF-9915-09CCC25A994C}" srcOrd="0" destOrd="0" presId="urn:microsoft.com/office/officeart/2005/8/layout/hList7#1"/>
    <dgm:cxn modelId="{A96A5DE4-0EFA-4EB3-A427-FDB748B63A58}" type="presParOf" srcId="{83ECD0F3-A5D6-4253-BAFF-B392A0BEF31D}" destId="{564A2A57-DC31-41E5-BCBA-F7D092E0E00F}" srcOrd="1" destOrd="0" presId="urn:microsoft.com/office/officeart/2005/8/layout/hList7#1"/>
    <dgm:cxn modelId="{0947D8C4-44B3-46BD-9DDA-45731C154D25}" type="presParOf" srcId="{564A2A57-DC31-41E5-BCBA-F7D092E0E00F}" destId="{CBC7CDB2-42EF-4938-8A3B-07322CF6C8D7}" srcOrd="0" destOrd="0" presId="urn:microsoft.com/office/officeart/2005/8/layout/hList7#1"/>
    <dgm:cxn modelId="{79553E31-950A-4E71-8058-71845E40C373}" type="presParOf" srcId="{CBC7CDB2-42EF-4938-8A3B-07322CF6C8D7}" destId="{5099F8F1-2615-415E-8414-7B9ACD52DEDC}" srcOrd="0" destOrd="0" presId="urn:microsoft.com/office/officeart/2005/8/layout/hList7#1"/>
    <dgm:cxn modelId="{1B8BE192-021E-4194-9931-85BA98F07DE7}" type="presParOf" srcId="{CBC7CDB2-42EF-4938-8A3B-07322CF6C8D7}" destId="{726F0407-4C89-4E25-8987-19F8BC9EC555}" srcOrd="1" destOrd="0" presId="urn:microsoft.com/office/officeart/2005/8/layout/hList7#1"/>
    <dgm:cxn modelId="{54CDB72A-C957-4782-8217-1C63FA22A8E7}" type="presParOf" srcId="{CBC7CDB2-42EF-4938-8A3B-07322CF6C8D7}" destId="{A565F74B-66B1-41F1-9B89-2C46AE6FD069}" srcOrd="2" destOrd="0" presId="urn:microsoft.com/office/officeart/2005/8/layout/hList7#1"/>
    <dgm:cxn modelId="{1CF38471-E341-4542-9968-1993AB7DB098}" type="presParOf" srcId="{CBC7CDB2-42EF-4938-8A3B-07322CF6C8D7}" destId="{2DBD86AF-06A6-4218-83B8-B9C3BF96F67F}" srcOrd="3" destOrd="0" presId="urn:microsoft.com/office/officeart/2005/8/layout/hList7#1"/>
    <dgm:cxn modelId="{1246846B-105F-46EA-92DC-EA1905B37AB6}" type="presParOf" srcId="{564A2A57-DC31-41E5-BCBA-F7D092E0E00F}" destId="{C43F011D-051C-4A04-B030-B8BEF7918A7E}" srcOrd="1" destOrd="0" presId="urn:microsoft.com/office/officeart/2005/8/layout/hList7#1"/>
    <dgm:cxn modelId="{34D9EB1E-C6C1-4AD5-8425-814C3DC57A36}" type="presParOf" srcId="{564A2A57-DC31-41E5-BCBA-F7D092E0E00F}" destId="{BF168164-FCD7-4564-9E6E-4ACD08B7B6CE}" srcOrd="2" destOrd="0" presId="urn:microsoft.com/office/officeart/2005/8/layout/hList7#1"/>
    <dgm:cxn modelId="{15144217-855B-4BA7-8924-1B626A81F6DD}" type="presParOf" srcId="{BF168164-FCD7-4564-9E6E-4ACD08B7B6CE}" destId="{D998A1ED-7B14-4039-AF34-283CC13013F9}" srcOrd="0" destOrd="0" presId="urn:microsoft.com/office/officeart/2005/8/layout/hList7#1"/>
    <dgm:cxn modelId="{3D2E03E3-6740-44A3-A536-7E08781556D4}" type="presParOf" srcId="{BF168164-FCD7-4564-9E6E-4ACD08B7B6CE}" destId="{979AC41E-324C-4A57-93EE-BD608CC8F998}" srcOrd="1" destOrd="0" presId="urn:microsoft.com/office/officeart/2005/8/layout/hList7#1"/>
    <dgm:cxn modelId="{B57B4198-BF08-4216-AD63-F7E67E231FF2}" type="presParOf" srcId="{BF168164-FCD7-4564-9E6E-4ACD08B7B6CE}" destId="{5E9633B9-4E4D-4795-A7D0-662A63EA8900}" srcOrd="2" destOrd="0" presId="urn:microsoft.com/office/officeart/2005/8/layout/hList7#1"/>
    <dgm:cxn modelId="{BFA45246-F5F9-43E2-B72A-93E28D8A87F2}" type="presParOf" srcId="{BF168164-FCD7-4564-9E6E-4ACD08B7B6CE}" destId="{79C5B7F2-4048-4A35-AC10-78A50F6D1BCD}" srcOrd="3" destOrd="0" presId="urn:microsoft.com/office/officeart/2005/8/layout/hList7#1"/>
    <dgm:cxn modelId="{51F0AEBE-477B-4E33-A49F-70B12784DBBF}" type="presParOf" srcId="{564A2A57-DC31-41E5-BCBA-F7D092E0E00F}" destId="{E82687BC-B145-462B-8A71-C95376F74431}" srcOrd="3" destOrd="0" presId="urn:microsoft.com/office/officeart/2005/8/layout/hList7#1"/>
    <dgm:cxn modelId="{074AE7B6-CFD4-473E-A13C-6D07CC44F1EC}" type="presParOf" srcId="{564A2A57-DC31-41E5-BCBA-F7D092E0E00F}" destId="{6E5CA598-2686-4456-9E99-4801F643A199}" srcOrd="4" destOrd="0" presId="urn:microsoft.com/office/officeart/2005/8/layout/hList7#1"/>
    <dgm:cxn modelId="{2B2BECD2-007C-4E84-9DA1-04C1785B851C}" type="presParOf" srcId="{6E5CA598-2686-4456-9E99-4801F643A199}" destId="{D74F629E-760A-47DA-8F78-97A88E831C5A}" srcOrd="0" destOrd="0" presId="urn:microsoft.com/office/officeart/2005/8/layout/hList7#1"/>
    <dgm:cxn modelId="{6A7ABC5C-148B-45D4-94BE-5411E762E367}" type="presParOf" srcId="{6E5CA598-2686-4456-9E99-4801F643A199}" destId="{BE190AB4-9734-4D62-AEC6-EDE70DAA1ACD}" srcOrd="1" destOrd="0" presId="urn:microsoft.com/office/officeart/2005/8/layout/hList7#1"/>
    <dgm:cxn modelId="{3F689C93-C81D-4755-B28B-6D359BA1A25B}" type="presParOf" srcId="{6E5CA598-2686-4456-9E99-4801F643A199}" destId="{FA6D8B99-A4BE-4213-A54A-AE1E11C7D524}" srcOrd="2" destOrd="0" presId="urn:microsoft.com/office/officeart/2005/8/layout/hList7#1"/>
    <dgm:cxn modelId="{F4592873-2CF4-417A-BE80-C05E37DA707D}" type="presParOf" srcId="{6E5CA598-2686-4456-9E99-4801F643A199}" destId="{2CEF6832-58E9-4D26-B0E6-773B9AF9BB32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57A1597-5503-468D-AD34-C6A1FC5FD388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PT"/>
        </a:p>
      </dgm:t>
    </dgm:pt>
    <dgm:pt modelId="{92D386A1-C0DC-4C07-9CCF-0F16A1BCA7F8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PT" sz="1800" b="1" cap="small" baseline="0" dirty="0" smtClean="0">
              <a:latin typeface="Arial Narrow" pitchFamily="34" charset="0"/>
            </a:rPr>
            <a:t>Turismo Natureza e Produtos Locais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6D601192-0C44-4682-AFEC-3EFC456E03F8}" type="parTrans" cxnId="{5A323EC4-3A6C-45B1-B6CB-1737827618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36F6EA11-3E10-4C59-A6FE-0415E4BED021}" type="sibTrans" cxnId="{5A323EC4-3A6C-45B1-B6CB-1737827618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E2096F60-3E8E-4A9F-8D7A-B4053CB40350}">
      <dgm:prSet phldrT="[Texto]" custT="1"/>
      <dgm:spPr/>
      <dgm:t>
        <a:bodyPr/>
        <a:lstStyle/>
        <a:p>
          <a:pPr algn="just"/>
          <a:r>
            <a:rPr lang="pt-PT" sz="1500" b="1" dirty="0" smtClean="0">
              <a:latin typeface="Arial Narrow" pitchFamily="34" charset="0"/>
            </a:rPr>
            <a:t>OG7. </a:t>
          </a:r>
          <a:r>
            <a:rPr lang="pt-PT" sz="1500" b="0" dirty="0" smtClean="0">
              <a:latin typeface="Arial Narrow" pitchFamily="34" charset="0"/>
            </a:rPr>
            <a:t>Afirmar Pampilhosa da Serra como um destino de natureza e de aventura através de uma oferta turística diversificada assente na valorização das suas especificidades e produtos locais únicos e diferenciadores.</a:t>
          </a:r>
          <a:endParaRPr lang="pt-PT" sz="1500" b="0" dirty="0">
            <a:latin typeface="Arial Narrow" pitchFamily="34" charset="0"/>
          </a:endParaRPr>
        </a:p>
      </dgm:t>
    </dgm:pt>
    <dgm:pt modelId="{B9008F05-CACF-4B90-B711-F7AEDF543931}" type="parTrans" cxnId="{09DC7F68-25C0-4453-B594-1DC2C96B1956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D5DFDED9-D225-458A-AA8E-9155A449A5DD}" type="sibTrans" cxnId="{09DC7F68-25C0-4453-B594-1DC2C96B1956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6326AC44-E7A3-4394-A8AA-1330DA07AC4A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PT" sz="1800" b="1" cap="small" baseline="0" smtClean="0">
              <a:latin typeface="Arial Narrow" pitchFamily="34" charset="0"/>
            </a:rPr>
            <a:t>Investigação Científica: Astronomia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01910AFB-C5F4-4BC2-9885-5EEBFA82BBF9}" type="parTrans" cxnId="{31A17BC3-EF4F-40A2-A592-4EF5514A0E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FC948D5C-3425-4895-B7D6-8BE291A4F383}" type="sibTrans" cxnId="{31A17BC3-EF4F-40A2-A592-4EF5514A0EBB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CCAD4141-E0C5-42DE-85C2-F1F2CED09EC2}">
      <dgm:prSet phldrT="[Texto]" custT="1"/>
      <dgm:spPr/>
      <dgm:t>
        <a:bodyPr/>
        <a:lstStyle/>
        <a:p>
          <a:pPr algn="just"/>
          <a:r>
            <a:rPr lang="pt-PT" sz="1500" dirty="0" smtClean="0">
              <a:latin typeface="Arial Narrow" pitchFamily="34" charset="0"/>
            </a:rPr>
            <a:t> </a:t>
          </a:r>
          <a:r>
            <a:rPr lang="pt-PT" sz="1500" b="1" dirty="0" err="1" smtClean="0">
              <a:latin typeface="Arial Narrow" pitchFamily="34" charset="0"/>
            </a:rPr>
            <a:t>OG8</a:t>
          </a:r>
          <a:r>
            <a:rPr lang="pt-PT" sz="1500" b="1" dirty="0" smtClean="0">
              <a:latin typeface="Arial Narrow" pitchFamily="34" charset="0"/>
            </a:rPr>
            <a:t>. </a:t>
          </a:r>
          <a:r>
            <a:rPr lang="pt-PT" sz="1500" b="0" dirty="0" smtClean="0">
              <a:latin typeface="Arial Narrow" pitchFamily="34" charset="0"/>
            </a:rPr>
            <a:t>Afirmar a Pampilhosa da Serra como território estratégico para a investigação e incremento do conhecimento científico nacional no domínio da astronomia.</a:t>
          </a:r>
          <a:endParaRPr lang="pt-PT" sz="1500" b="0" dirty="0">
            <a:latin typeface="Arial Narrow" pitchFamily="34" charset="0"/>
          </a:endParaRPr>
        </a:p>
      </dgm:t>
    </dgm:pt>
    <dgm:pt modelId="{8D21C6C3-6162-4DBE-975A-B5805E776CF6}" type="parTrans" cxnId="{5AD459D1-7CB3-41BA-A0AF-89F0D7D0360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578ECD58-D3D4-4725-8DD7-4B41245556BF}" type="sibTrans" cxnId="{5AD459D1-7CB3-41BA-A0AF-89F0D7D0360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4613FD00-45F1-4D60-8BE1-06893F1F9F6A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PT" sz="1800" b="1" cap="small" baseline="0" smtClean="0">
              <a:latin typeface="Arial Narrow" pitchFamily="34" charset="0"/>
            </a:rPr>
            <a:t>Indústria de Diversões</a:t>
          </a:r>
          <a:endParaRPr lang="pt-PT" sz="1800" b="1" cap="small" baseline="0" dirty="0">
            <a:latin typeface="Arial Narrow" pitchFamily="34" charset="0"/>
          </a:endParaRPr>
        </a:p>
      </dgm:t>
    </dgm:pt>
    <dgm:pt modelId="{59FA2090-E0D7-4B1A-9EB3-89FE2600B878}" type="parTrans" cxnId="{15568474-168B-45B5-8DF7-7E0ABAFC4B8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87A48A42-E1C8-40BA-9B6A-BE92FDD37ABC}" type="sibTrans" cxnId="{15568474-168B-45B5-8DF7-7E0ABAFC4B80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97F3F419-ABFE-42D5-8A94-F1E758EFCFF2}">
      <dgm:prSet phldrT="[Texto]" custT="1"/>
      <dgm:spPr/>
      <dgm:t>
        <a:bodyPr/>
        <a:lstStyle/>
        <a:p>
          <a:pPr algn="just"/>
          <a:r>
            <a:rPr lang="pt-PT" sz="1500" b="1" smtClean="0">
              <a:latin typeface="Arial Narrow" pitchFamily="34" charset="0"/>
            </a:rPr>
            <a:t> OG9. </a:t>
          </a:r>
          <a:r>
            <a:rPr lang="pt-PT" sz="1500" b="0" smtClean="0">
              <a:latin typeface="Arial Narrow" pitchFamily="34" charset="0"/>
            </a:rPr>
            <a:t>Promover uma aposta interconcelhia, com vista ao desenvolvimento e diferenciação da indústria de diversões.</a:t>
          </a:r>
          <a:endParaRPr lang="pt-PT" sz="1500" b="0" dirty="0">
            <a:latin typeface="Arial Narrow" pitchFamily="34" charset="0"/>
          </a:endParaRPr>
        </a:p>
      </dgm:t>
    </dgm:pt>
    <dgm:pt modelId="{12F3CA07-2199-441A-BC32-1A6E710C05DB}" type="parTrans" cxnId="{614436A6-4142-41DC-8EEE-067D648405C7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D3A52CCA-5FF4-4546-92EF-E9D73FBC8BEB}" type="sibTrans" cxnId="{614436A6-4142-41DC-8EEE-067D648405C7}">
      <dgm:prSet/>
      <dgm:spPr/>
      <dgm:t>
        <a:bodyPr/>
        <a:lstStyle/>
        <a:p>
          <a:endParaRPr lang="pt-PT">
            <a:solidFill>
              <a:schemeClr val="tx1"/>
            </a:solidFill>
            <a:latin typeface="Arial Narrow" pitchFamily="34" charset="0"/>
          </a:endParaRPr>
        </a:p>
      </dgm:t>
    </dgm:pt>
    <dgm:pt modelId="{EAEA4FDB-EE9E-419F-AE41-34F074EAD4FE}" type="pres">
      <dgm:prSet presAssocID="{957A1597-5503-468D-AD34-C6A1FC5FD38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73F2D76E-497C-4E89-AD8A-E03A9EE447B6}" type="pres">
      <dgm:prSet presAssocID="{92D386A1-C0DC-4C07-9CCF-0F16A1BCA7F8}" presName="comp" presStyleCnt="0"/>
      <dgm:spPr/>
    </dgm:pt>
    <dgm:pt modelId="{1B24FE47-3347-485D-9A50-2DF89276796D}" type="pres">
      <dgm:prSet presAssocID="{92D386A1-C0DC-4C07-9CCF-0F16A1BCA7F8}" presName="rect2" presStyleLbl="node1" presStyleIdx="0" presStyleCnt="3" custScaleX="177705" custLinFactNeighborX="1479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2735EBA-A980-4C54-9EFB-AD4EA6B07943}" type="pres">
      <dgm:prSet presAssocID="{92D386A1-C0DC-4C07-9CCF-0F16A1BCA7F8}" presName="rect1" presStyleLbl="lnNode1" presStyleIdx="0" presStyleCnt="3" custLinFactNeighborX="-47557" custLinFactNeighborY="-11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pt-PT"/>
        </a:p>
      </dgm:t>
    </dgm:pt>
    <dgm:pt modelId="{46C6B155-DB4F-4102-A730-D15B895B5C49}" type="pres">
      <dgm:prSet presAssocID="{36F6EA11-3E10-4C59-A6FE-0415E4BED021}" presName="sibTrans" presStyleCnt="0"/>
      <dgm:spPr/>
    </dgm:pt>
    <dgm:pt modelId="{9CFEA33E-84F9-4D29-82CC-A84CB2ADEF23}" type="pres">
      <dgm:prSet presAssocID="{6326AC44-E7A3-4394-A8AA-1330DA07AC4A}" presName="comp" presStyleCnt="0"/>
      <dgm:spPr/>
    </dgm:pt>
    <dgm:pt modelId="{48314295-D18B-421E-99B6-77B1170A3A0F}" type="pres">
      <dgm:prSet presAssocID="{6326AC44-E7A3-4394-A8AA-1330DA07AC4A}" presName="rect2" presStyleLbl="node1" presStyleIdx="1" presStyleCnt="3" custScaleX="176043" custLinFactNeighborX="-21403" custLinFactNeighborY="-553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17B3119-C6E2-4D5A-9476-5BD04239891A}" type="pres">
      <dgm:prSet presAssocID="{6326AC44-E7A3-4394-A8AA-1330DA07AC4A}" presName="rect1" presStyleLbl="lnNode1" presStyleIdx="1" presStyleCnt="3" custLinFactNeighborX="39373" custLinFactNeighborY="-5537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pt-PT"/>
        </a:p>
      </dgm:t>
    </dgm:pt>
    <dgm:pt modelId="{A9F97572-A725-4F93-8E69-78EE1A070DBD}" type="pres">
      <dgm:prSet presAssocID="{FC948D5C-3425-4895-B7D6-8BE291A4F383}" presName="sibTrans" presStyleCnt="0"/>
      <dgm:spPr/>
    </dgm:pt>
    <dgm:pt modelId="{80D979AA-E95C-4883-92B3-FB4840A5067E}" type="pres">
      <dgm:prSet presAssocID="{4613FD00-45F1-4D60-8BE1-06893F1F9F6A}" presName="comp" presStyleCnt="0"/>
      <dgm:spPr/>
    </dgm:pt>
    <dgm:pt modelId="{00205466-2223-4E27-98CD-EEFDA438221A}" type="pres">
      <dgm:prSet presAssocID="{4613FD00-45F1-4D60-8BE1-06893F1F9F6A}" presName="rect2" presStyleLbl="node1" presStyleIdx="2" presStyleCnt="3" custScaleX="176042" custLinFactNeighborX="14226" custLinFactNeighborY="-1096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54F2495-A2CE-4C52-82DB-E90F2A637F5E}" type="pres">
      <dgm:prSet presAssocID="{4613FD00-45F1-4D60-8BE1-06893F1F9F6A}" presName="rect1" presStyleLbl="lnNode1" presStyleIdx="2" presStyleCnt="3" custLinFactNeighborX="-48486" custLinFactNeighborY="-1096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pt-PT"/>
        </a:p>
      </dgm:t>
    </dgm:pt>
  </dgm:ptLst>
  <dgm:cxnLst>
    <dgm:cxn modelId="{5AD459D1-7CB3-41BA-A0AF-89F0D7D03600}" srcId="{6326AC44-E7A3-4394-A8AA-1330DA07AC4A}" destId="{CCAD4141-E0C5-42DE-85C2-F1F2CED09EC2}" srcOrd="0" destOrd="0" parTransId="{8D21C6C3-6162-4DBE-975A-B5805E776CF6}" sibTransId="{578ECD58-D3D4-4725-8DD7-4B41245556BF}"/>
    <dgm:cxn modelId="{06CFA195-D8F3-4024-819E-EEC9C949BD7F}" type="presOf" srcId="{CCAD4141-E0C5-42DE-85C2-F1F2CED09EC2}" destId="{48314295-D18B-421E-99B6-77B1170A3A0F}" srcOrd="0" destOrd="1" presId="urn:microsoft.com/office/officeart/2008/layout/AlternatingPictureBlocks"/>
    <dgm:cxn modelId="{E7DC9ECB-069F-4EB7-9893-55C3B363D21D}" type="presOf" srcId="{E2096F60-3E8E-4A9F-8D7A-B4053CB40350}" destId="{1B24FE47-3347-485D-9A50-2DF89276796D}" srcOrd="0" destOrd="1" presId="urn:microsoft.com/office/officeart/2008/layout/AlternatingPictureBlocks"/>
    <dgm:cxn modelId="{EE943660-5EBE-4178-ADE4-F832A7D6A4C0}" type="presOf" srcId="{97F3F419-ABFE-42D5-8A94-F1E758EFCFF2}" destId="{00205466-2223-4E27-98CD-EEFDA438221A}" srcOrd="0" destOrd="1" presId="urn:microsoft.com/office/officeart/2008/layout/AlternatingPictureBlocks"/>
    <dgm:cxn modelId="{31A17BC3-EF4F-40A2-A592-4EF5514A0EBB}" srcId="{957A1597-5503-468D-AD34-C6A1FC5FD388}" destId="{6326AC44-E7A3-4394-A8AA-1330DA07AC4A}" srcOrd="1" destOrd="0" parTransId="{01910AFB-C5F4-4BC2-9885-5EEBFA82BBF9}" sibTransId="{FC948D5C-3425-4895-B7D6-8BE291A4F383}"/>
    <dgm:cxn modelId="{BA5A6292-4609-44A3-9C1C-5151AC99E049}" type="presOf" srcId="{957A1597-5503-468D-AD34-C6A1FC5FD388}" destId="{EAEA4FDB-EE9E-419F-AE41-34F074EAD4FE}" srcOrd="0" destOrd="0" presId="urn:microsoft.com/office/officeart/2008/layout/AlternatingPictureBlocks"/>
    <dgm:cxn modelId="{09DC7F68-25C0-4453-B594-1DC2C96B1956}" srcId="{92D386A1-C0DC-4C07-9CCF-0F16A1BCA7F8}" destId="{E2096F60-3E8E-4A9F-8D7A-B4053CB40350}" srcOrd="0" destOrd="0" parTransId="{B9008F05-CACF-4B90-B711-F7AEDF543931}" sibTransId="{D5DFDED9-D225-458A-AA8E-9155A449A5DD}"/>
    <dgm:cxn modelId="{0C2583EC-EC4F-4C61-8B43-058EF6002738}" type="presOf" srcId="{92D386A1-C0DC-4C07-9CCF-0F16A1BCA7F8}" destId="{1B24FE47-3347-485D-9A50-2DF89276796D}" srcOrd="0" destOrd="0" presId="urn:microsoft.com/office/officeart/2008/layout/AlternatingPictureBlocks"/>
    <dgm:cxn modelId="{CCFDC124-A13D-4B84-B991-63894B729359}" type="presOf" srcId="{6326AC44-E7A3-4394-A8AA-1330DA07AC4A}" destId="{48314295-D18B-421E-99B6-77B1170A3A0F}" srcOrd="0" destOrd="0" presId="urn:microsoft.com/office/officeart/2008/layout/AlternatingPictureBlocks"/>
    <dgm:cxn modelId="{0B21A9A0-3FF4-46CF-8D64-8CFAE5CA540D}" type="presOf" srcId="{4613FD00-45F1-4D60-8BE1-06893F1F9F6A}" destId="{00205466-2223-4E27-98CD-EEFDA438221A}" srcOrd="0" destOrd="0" presId="urn:microsoft.com/office/officeart/2008/layout/AlternatingPictureBlocks"/>
    <dgm:cxn modelId="{614436A6-4142-41DC-8EEE-067D648405C7}" srcId="{4613FD00-45F1-4D60-8BE1-06893F1F9F6A}" destId="{97F3F419-ABFE-42D5-8A94-F1E758EFCFF2}" srcOrd="0" destOrd="0" parTransId="{12F3CA07-2199-441A-BC32-1A6E710C05DB}" sibTransId="{D3A52CCA-5FF4-4546-92EF-E9D73FBC8BEB}"/>
    <dgm:cxn modelId="{5A323EC4-3A6C-45B1-B6CB-1737827618BB}" srcId="{957A1597-5503-468D-AD34-C6A1FC5FD388}" destId="{92D386A1-C0DC-4C07-9CCF-0F16A1BCA7F8}" srcOrd="0" destOrd="0" parTransId="{6D601192-0C44-4682-AFEC-3EFC456E03F8}" sibTransId="{36F6EA11-3E10-4C59-A6FE-0415E4BED021}"/>
    <dgm:cxn modelId="{15568474-168B-45B5-8DF7-7E0ABAFC4B80}" srcId="{957A1597-5503-468D-AD34-C6A1FC5FD388}" destId="{4613FD00-45F1-4D60-8BE1-06893F1F9F6A}" srcOrd="2" destOrd="0" parTransId="{59FA2090-E0D7-4B1A-9EB3-89FE2600B878}" sibTransId="{87A48A42-E1C8-40BA-9B6A-BE92FDD37ABC}"/>
    <dgm:cxn modelId="{659A5CC3-BE07-44EB-91AC-283D27F95983}" type="presParOf" srcId="{EAEA4FDB-EE9E-419F-AE41-34F074EAD4FE}" destId="{73F2D76E-497C-4E89-AD8A-E03A9EE447B6}" srcOrd="0" destOrd="0" presId="urn:microsoft.com/office/officeart/2008/layout/AlternatingPictureBlocks"/>
    <dgm:cxn modelId="{788AE3FF-62A1-49E7-8B27-8E5E504B8CD5}" type="presParOf" srcId="{73F2D76E-497C-4E89-AD8A-E03A9EE447B6}" destId="{1B24FE47-3347-485D-9A50-2DF89276796D}" srcOrd="0" destOrd="0" presId="urn:microsoft.com/office/officeart/2008/layout/AlternatingPictureBlocks"/>
    <dgm:cxn modelId="{4A6431CD-44D0-4F75-8211-B616DF136B47}" type="presParOf" srcId="{73F2D76E-497C-4E89-AD8A-E03A9EE447B6}" destId="{32735EBA-A980-4C54-9EFB-AD4EA6B07943}" srcOrd="1" destOrd="0" presId="urn:microsoft.com/office/officeart/2008/layout/AlternatingPictureBlocks"/>
    <dgm:cxn modelId="{BFFDBD78-85C6-4679-8EF7-763617AACAE5}" type="presParOf" srcId="{EAEA4FDB-EE9E-419F-AE41-34F074EAD4FE}" destId="{46C6B155-DB4F-4102-A730-D15B895B5C49}" srcOrd="1" destOrd="0" presId="urn:microsoft.com/office/officeart/2008/layout/AlternatingPictureBlocks"/>
    <dgm:cxn modelId="{50CE2F9F-8235-43E1-98F7-2D90885D6A74}" type="presParOf" srcId="{EAEA4FDB-EE9E-419F-AE41-34F074EAD4FE}" destId="{9CFEA33E-84F9-4D29-82CC-A84CB2ADEF23}" srcOrd="2" destOrd="0" presId="urn:microsoft.com/office/officeart/2008/layout/AlternatingPictureBlocks"/>
    <dgm:cxn modelId="{9680EE86-8409-4707-B67F-B8F68F0F05F1}" type="presParOf" srcId="{9CFEA33E-84F9-4D29-82CC-A84CB2ADEF23}" destId="{48314295-D18B-421E-99B6-77B1170A3A0F}" srcOrd="0" destOrd="0" presId="urn:microsoft.com/office/officeart/2008/layout/AlternatingPictureBlocks"/>
    <dgm:cxn modelId="{7A734B82-4E30-41C1-B2C4-199B144CF5A6}" type="presParOf" srcId="{9CFEA33E-84F9-4D29-82CC-A84CB2ADEF23}" destId="{F17B3119-C6E2-4D5A-9476-5BD04239891A}" srcOrd="1" destOrd="0" presId="urn:microsoft.com/office/officeart/2008/layout/AlternatingPictureBlocks"/>
    <dgm:cxn modelId="{3C1856CF-42C0-45D7-865C-1E07C4A1D28D}" type="presParOf" srcId="{EAEA4FDB-EE9E-419F-AE41-34F074EAD4FE}" destId="{A9F97572-A725-4F93-8E69-78EE1A070DBD}" srcOrd="3" destOrd="0" presId="urn:microsoft.com/office/officeart/2008/layout/AlternatingPictureBlocks"/>
    <dgm:cxn modelId="{1D7297A0-F67D-4E1C-90CF-384F5B80ABD5}" type="presParOf" srcId="{EAEA4FDB-EE9E-419F-AE41-34F074EAD4FE}" destId="{80D979AA-E95C-4883-92B3-FB4840A5067E}" srcOrd="4" destOrd="0" presId="urn:microsoft.com/office/officeart/2008/layout/AlternatingPictureBlocks"/>
    <dgm:cxn modelId="{0E759C07-9FF5-49DA-A011-7A2F4A2A3E26}" type="presParOf" srcId="{80D979AA-E95C-4883-92B3-FB4840A5067E}" destId="{00205466-2223-4E27-98CD-EEFDA438221A}" srcOrd="0" destOrd="0" presId="urn:microsoft.com/office/officeart/2008/layout/AlternatingPictureBlocks"/>
    <dgm:cxn modelId="{1C1D2F61-E4C4-4FC3-87A4-6D42BCDA5B6C}" type="presParOf" srcId="{80D979AA-E95C-4883-92B3-FB4840A5067E}" destId="{C54F2495-A2CE-4C52-82DB-E90F2A637F5E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B36A58-6A74-4FF3-9891-68BC8A8689A7}">
      <dsp:nvSpPr>
        <dsp:cNvPr id="0" name=""/>
        <dsp:cNvSpPr/>
      </dsp:nvSpPr>
      <dsp:spPr>
        <a:xfrm>
          <a:off x="350318" y="234026"/>
          <a:ext cx="3024336" cy="3024336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Crescimento Inteligente</a:t>
          </a:r>
          <a:endParaRPr lang="pt-PT" sz="1600" kern="1200" dirty="0"/>
        </a:p>
      </dsp:txBody>
      <dsp:txXfrm>
        <a:off x="1944216" y="874897"/>
        <a:ext cx="1080120" cy="900100"/>
      </dsp:txXfrm>
    </dsp:sp>
    <dsp:sp modelId="{C9379D6E-CD21-4FB5-9AE6-6991B845A424}">
      <dsp:nvSpPr>
        <dsp:cNvPr id="0" name=""/>
        <dsp:cNvSpPr/>
      </dsp:nvSpPr>
      <dsp:spPr>
        <a:xfrm>
          <a:off x="288031" y="342038"/>
          <a:ext cx="3024336" cy="3024336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Crescimento Sustentável</a:t>
          </a:r>
          <a:endParaRPr lang="pt-PT" sz="1600" kern="1200" dirty="0"/>
        </a:p>
      </dsp:txBody>
      <dsp:txXfrm>
        <a:off x="1008112" y="2304256"/>
        <a:ext cx="1620179" cy="792088"/>
      </dsp:txXfrm>
    </dsp:sp>
    <dsp:sp modelId="{165E5F9A-2559-4754-AF7F-3186B5013453}">
      <dsp:nvSpPr>
        <dsp:cNvPr id="0" name=""/>
        <dsp:cNvSpPr/>
      </dsp:nvSpPr>
      <dsp:spPr>
        <a:xfrm>
          <a:off x="225745" y="234026"/>
          <a:ext cx="3024336" cy="3024336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Crescimento Inclusivo</a:t>
          </a:r>
          <a:endParaRPr lang="pt-PT" sz="1600" kern="1200" dirty="0"/>
        </a:p>
      </dsp:txBody>
      <dsp:txXfrm>
        <a:off x="576063" y="874897"/>
        <a:ext cx="1080120" cy="900100"/>
      </dsp:txXfrm>
    </dsp:sp>
    <dsp:sp modelId="{0DE6EED2-367F-473B-A24F-529739BAFA6D}">
      <dsp:nvSpPr>
        <dsp:cNvPr id="0" name=""/>
        <dsp:cNvSpPr/>
      </dsp:nvSpPr>
      <dsp:spPr>
        <a:xfrm>
          <a:off x="163347" y="46805"/>
          <a:ext cx="3398777" cy="3398777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ADF17F-C54A-42A4-A4BA-0B95D9524434}">
      <dsp:nvSpPr>
        <dsp:cNvPr id="0" name=""/>
        <dsp:cNvSpPr/>
      </dsp:nvSpPr>
      <dsp:spPr>
        <a:xfrm>
          <a:off x="100811" y="154625"/>
          <a:ext cx="3398777" cy="339877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3D3597-86AB-4BF0-8C16-9B3CC906C2C2}">
      <dsp:nvSpPr>
        <dsp:cNvPr id="0" name=""/>
        <dsp:cNvSpPr/>
      </dsp:nvSpPr>
      <dsp:spPr>
        <a:xfrm>
          <a:off x="38274" y="46805"/>
          <a:ext cx="3398777" cy="3398777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ED968C-DEE6-4D4E-9F81-D7A752205A27}">
      <dsp:nvSpPr>
        <dsp:cNvPr id="0" name=""/>
        <dsp:cNvSpPr/>
      </dsp:nvSpPr>
      <dsp:spPr>
        <a:xfrm>
          <a:off x="21695" y="3885"/>
          <a:ext cx="7229417" cy="5158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1. Planeamento detalhado do projeto</a:t>
          </a:r>
          <a:endParaRPr lang="pt-PT" sz="1600" b="1" kern="1200" dirty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>
        <a:off x="21695" y="3885"/>
        <a:ext cx="7229417" cy="515849"/>
      </dsp:txXfrm>
    </dsp:sp>
    <dsp:sp modelId="{19124A8B-7B8E-452C-8A0E-5F49C0338E32}">
      <dsp:nvSpPr>
        <dsp:cNvPr id="0" name=""/>
        <dsp:cNvSpPr/>
      </dsp:nvSpPr>
      <dsp:spPr>
        <a:xfrm rot="5400000">
          <a:off x="3539682" y="532630"/>
          <a:ext cx="193443" cy="2321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600" b="1" kern="1200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 rot="5400000">
        <a:off x="3539682" y="532630"/>
        <a:ext cx="193443" cy="232132"/>
      </dsp:txXfrm>
    </dsp:sp>
    <dsp:sp modelId="{AB07A7F7-61FE-49F2-AEB2-E1992371475C}">
      <dsp:nvSpPr>
        <dsp:cNvPr id="0" name=""/>
        <dsp:cNvSpPr/>
      </dsp:nvSpPr>
      <dsp:spPr>
        <a:xfrm>
          <a:off x="21695" y="777659"/>
          <a:ext cx="7229417" cy="5158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2. Análise do potencial de desenvolvimento municipal</a:t>
          </a:r>
          <a:endParaRPr lang="pt-PT" sz="1600" b="1" kern="1200" dirty="0" smtClean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>
        <a:off x="21695" y="777659"/>
        <a:ext cx="7229417" cy="515849"/>
      </dsp:txXfrm>
    </dsp:sp>
    <dsp:sp modelId="{E2D5A554-6BA8-4D3C-8B08-D3C76EB40395}">
      <dsp:nvSpPr>
        <dsp:cNvPr id="0" name=""/>
        <dsp:cNvSpPr/>
      </dsp:nvSpPr>
      <dsp:spPr>
        <a:xfrm rot="5400000">
          <a:off x="3539682" y="1306404"/>
          <a:ext cx="193443" cy="2321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600" b="1" kern="1200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 rot="5400000">
        <a:off x="3539682" y="1306404"/>
        <a:ext cx="193443" cy="232132"/>
      </dsp:txXfrm>
    </dsp:sp>
    <dsp:sp modelId="{B2DFAB0D-9760-40CF-8C8D-D6F6D000F047}">
      <dsp:nvSpPr>
        <dsp:cNvPr id="0" name=""/>
        <dsp:cNvSpPr/>
      </dsp:nvSpPr>
      <dsp:spPr>
        <a:xfrm>
          <a:off x="21695" y="1551432"/>
          <a:ext cx="7229417" cy="5158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3. Criação e dinamização do Grupo de Ação Local  2020</a:t>
          </a:r>
          <a:endParaRPr lang="pt-PT" sz="1600" b="1" kern="1200" dirty="0" smtClean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>
        <a:off x="21695" y="1551432"/>
        <a:ext cx="7229417" cy="515849"/>
      </dsp:txXfrm>
    </dsp:sp>
    <dsp:sp modelId="{96F28542-2401-48C6-81DC-E78E408F3049}">
      <dsp:nvSpPr>
        <dsp:cNvPr id="0" name=""/>
        <dsp:cNvSpPr/>
      </dsp:nvSpPr>
      <dsp:spPr>
        <a:xfrm rot="5400000">
          <a:off x="3539682" y="2080177"/>
          <a:ext cx="193443" cy="2321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600" b="1" kern="1200">
            <a:solidFill>
              <a:schemeClr val="tx1"/>
            </a:solidFill>
            <a:latin typeface="Arial Narrow" pitchFamily="34" charset="0"/>
          </a:endParaRPr>
        </a:p>
      </dsp:txBody>
      <dsp:txXfrm rot="5400000">
        <a:off x="3539682" y="2080177"/>
        <a:ext cx="193443" cy="232132"/>
      </dsp:txXfrm>
    </dsp:sp>
    <dsp:sp modelId="{91DE7299-FE79-44FC-A479-E1C14EAECCC7}">
      <dsp:nvSpPr>
        <dsp:cNvPr id="0" name=""/>
        <dsp:cNvSpPr/>
      </dsp:nvSpPr>
      <dsp:spPr>
        <a:xfrm>
          <a:off x="21695" y="2325206"/>
          <a:ext cx="7229417" cy="5158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4. Apoio no estabelecimento de redes e parcerias supra municipais</a:t>
          </a:r>
          <a:endParaRPr lang="pt-PT" sz="1600" b="1" kern="1200" dirty="0" smtClean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>
        <a:off x="21695" y="2325206"/>
        <a:ext cx="7229417" cy="515849"/>
      </dsp:txXfrm>
    </dsp:sp>
    <dsp:sp modelId="{B88764A3-C3B6-4DA3-B40B-7B11F7093EAD}">
      <dsp:nvSpPr>
        <dsp:cNvPr id="0" name=""/>
        <dsp:cNvSpPr/>
      </dsp:nvSpPr>
      <dsp:spPr>
        <a:xfrm rot="5400000">
          <a:off x="3539682" y="2853951"/>
          <a:ext cx="193443" cy="2321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600" b="1" kern="1200">
            <a:solidFill>
              <a:schemeClr val="tx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 rot="5400000">
        <a:off x="3539682" y="2853951"/>
        <a:ext cx="193443" cy="232132"/>
      </dsp:txXfrm>
    </dsp:sp>
    <dsp:sp modelId="{15BFAA3B-92A3-47B9-84F8-2E960B021BF2}">
      <dsp:nvSpPr>
        <dsp:cNvPr id="0" name=""/>
        <dsp:cNvSpPr/>
      </dsp:nvSpPr>
      <dsp:spPr>
        <a:xfrm>
          <a:off x="21695" y="3098979"/>
          <a:ext cx="7229417" cy="5158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5. Definição de Estratégia Municipal 2020</a:t>
          </a:r>
          <a:endParaRPr lang="pt-PT" sz="1600" b="1" kern="1200" dirty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>
        <a:off x="21695" y="3098979"/>
        <a:ext cx="7229417" cy="515849"/>
      </dsp:txXfrm>
    </dsp:sp>
    <dsp:sp modelId="{0E6CC326-4E6B-4537-9907-40D203301200}">
      <dsp:nvSpPr>
        <dsp:cNvPr id="0" name=""/>
        <dsp:cNvSpPr/>
      </dsp:nvSpPr>
      <dsp:spPr>
        <a:xfrm rot="5400000">
          <a:off x="3539682" y="3627725"/>
          <a:ext cx="193443" cy="23213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600" b="1" kern="1200">
            <a:solidFill>
              <a:schemeClr val="tx1"/>
            </a:solidFill>
          </a:endParaRPr>
        </a:p>
      </dsp:txBody>
      <dsp:txXfrm rot="5400000">
        <a:off x="3539682" y="3627725"/>
        <a:ext cx="193443" cy="232132"/>
      </dsp:txXfrm>
    </dsp:sp>
    <dsp:sp modelId="{E4015D2F-AF33-4902-8623-D481025948A5}">
      <dsp:nvSpPr>
        <dsp:cNvPr id="0" name=""/>
        <dsp:cNvSpPr/>
      </dsp:nvSpPr>
      <dsp:spPr>
        <a:xfrm>
          <a:off x="21695" y="3872753"/>
          <a:ext cx="7229417" cy="5158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Fase 6. Desenvolvimento do Programa Estratégico Municipal 2020</a:t>
          </a:r>
          <a:endParaRPr lang="pt-PT" sz="1600" b="1" kern="1200" dirty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sp:txBody>
      <dsp:txXfrm>
        <a:off x="21695" y="3872753"/>
        <a:ext cx="7229417" cy="5158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D86C9-D184-4A11-B8E3-30D062804D36}" type="datetimeFigureOut">
              <a:rPr lang="pt-PT" smtClean="0"/>
              <a:pPr/>
              <a:t>18-06-2015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3305A-B0D6-4BF5-B500-B51C14EBD32C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37717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256480655"/>
      </p:ext>
    </p:extLst>
  </p:cSld>
  <p:clrMapOvr>
    <a:masterClrMapping/>
  </p:clrMapOvr>
  <p:transition spd="slow">
    <p:cover/>
  </p:transition>
  <p:hf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BAD58-B11D-4641-802E-F85CA89123DB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71967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 spd="slow">
    <p:cover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cid:9684BB08-E3AB-4692-A9F8-C0BBF266FD34" TargetMode="External"/><Relationship Id="rId13" Type="http://schemas.openxmlformats.org/officeDocument/2006/relationships/image" Target="../media/image10.jpeg"/><Relationship Id="rId18" Type="http://schemas.openxmlformats.org/officeDocument/2006/relationships/image" Target="cid:BAA08723-4055-4799-8B18-A2C54B04A868" TargetMode="External"/><Relationship Id="rId3" Type="http://schemas.openxmlformats.org/officeDocument/2006/relationships/image" Target="cid:B83B4CCB-F139-41E2-96B1-D47AAC378A20" TargetMode="External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17" Type="http://schemas.openxmlformats.org/officeDocument/2006/relationships/image" Target="../media/image12.jpeg"/><Relationship Id="rId2" Type="http://schemas.openxmlformats.org/officeDocument/2006/relationships/image" Target="../media/image6.jpeg"/><Relationship Id="rId16" Type="http://schemas.openxmlformats.org/officeDocument/2006/relationships/image" Target="cid:7DC582A0-01ED-47A9-9BAA-566FDEB87A42" TargetMode="Externa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cid:64DF10A0-CB13-49CC-BAF0-B0ECEFC6D37F" TargetMode="External"/><Relationship Id="rId5" Type="http://schemas.openxmlformats.org/officeDocument/2006/relationships/image" Target="cid:23089873-F745-4CE9-B004-DE8E991CDD30" TargetMode="External"/><Relationship Id="rId15" Type="http://schemas.openxmlformats.org/officeDocument/2006/relationships/image" Target="../media/image11.jpeg"/><Relationship Id="rId10" Type="http://schemas.openxmlformats.org/officeDocument/2006/relationships/image" Target="../media/image9.jpeg"/><Relationship Id="rId4" Type="http://schemas.openxmlformats.org/officeDocument/2006/relationships/image" Target="../media/image7.png"/><Relationship Id="rId9" Type="http://schemas.microsoft.com/office/2007/relationships/hdphoto" Target="../media/hdphoto2.wdp"/><Relationship Id="rId14" Type="http://schemas.openxmlformats.org/officeDocument/2006/relationships/image" Target="cid:1DA5AEA3-B9DA-4C07-8177-631AD3D328F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</a:t>
            </a:fld>
            <a:endParaRPr lang="pt-PT"/>
          </a:p>
        </p:txBody>
      </p:sp>
      <p:sp>
        <p:nvSpPr>
          <p:cNvPr id="6" name="Rectângulo 5"/>
          <p:cNvSpPr/>
          <p:nvPr/>
        </p:nvSpPr>
        <p:spPr>
          <a:xfrm>
            <a:off x="0" y="4509120"/>
            <a:ext cx="9144000" cy="234888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ctângulo 6"/>
          <p:cNvSpPr/>
          <p:nvPr/>
        </p:nvSpPr>
        <p:spPr>
          <a:xfrm>
            <a:off x="0" y="0"/>
            <a:ext cx="9144000" cy="436510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8" name="Picture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1436370" cy="1040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7544" y="1898149"/>
            <a:ext cx="1431925" cy="1026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7544" y="3284984"/>
            <a:ext cx="1436370" cy="1036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Subtítulo 2"/>
          <p:cNvSpPr txBox="1">
            <a:spLocks/>
          </p:cNvSpPr>
          <p:nvPr/>
        </p:nvSpPr>
        <p:spPr>
          <a:xfrm>
            <a:off x="1569761" y="2109366"/>
            <a:ext cx="7452320" cy="273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pt-PT" sz="1200">
                <a:solidFill>
                  <a:schemeClr val="bg2">
                    <a:lumMod val="25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/>
                <a:ea typeface="Calibri"/>
                <a:cs typeface="Times New Roman"/>
              </a:rPr>
              <a:t>PROGRAMA ESTRATÉGICO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pt-PT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/>
                <a:ea typeface="Calibri"/>
                <a:cs typeface="Times New Roman"/>
              </a:rPr>
              <a:t> PAMPILHOSA DA SERRA 2020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pt-PT" sz="4400" dirty="0" smtClean="0">
              <a:solidFill>
                <a:schemeClr val="bg1"/>
              </a:solidFill>
              <a:latin typeface="Arial Narrow"/>
              <a:ea typeface="Calibri"/>
              <a:cs typeface="Times New Roman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/>
              <a:ea typeface="Calibri"/>
              <a:cs typeface="Times New Roman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4860032" y="4653136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600" b="1" dirty="0" smtClean="0">
                <a:latin typeface="Arial Narrow" pitchFamily="34" charset="0"/>
              </a:rPr>
              <a:t>Câmara Municipal de Pampilhosa da Serra</a:t>
            </a:r>
          </a:p>
          <a:p>
            <a:pPr algn="r"/>
            <a:endParaRPr lang="pt-PT" sz="1600" b="1" dirty="0" smtClean="0">
              <a:latin typeface="Arial Narrow" pitchFamily="34" charset="0"/>
            </a:endParaRPr>
          </a:p>
        </p:txBody>
      </p:sp>
      <p:pic>
        <p:nvPicPr>
          <p:cNvPr id="11" name="Picture 10" descr="http://www.dueceira.pt/images/news/198_pampilhosa%20logo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517232"/>
            <a:ext cx="1002407" cy="1000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99592" y="2996952"/>
            <a:ext cx="7797552" cy="648072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None/>
            </a:pPr>
            <a:r>
              <a:rPr lang="pt-PT" sz="4000" b="1" cap="small" dirty="0" smtClean="0">
                <a:solidFill>
                  <a:schemeClr val="bg1"/>
                </a:solidFill>
                <a:latin typeface="Arial Narrow" pitchFamily="34" charset="0"/>
              </a:rPr>
              <a:t>2. Estratégia Municipal Pampilhosa da Serra 2020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10</a:t>
            </a:fld>
            <a:endParaRPr lang="pt-PT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36512" y="0"/>
            <a:ext cx="9217024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2. Estratégia Municipal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70394" y="1257105"/>
            <a:ext cx="774571" cy="5078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PT"/>
            </a:defPPr>
            <a:lvl1pPr marL="268288" indent="-268288" algn="just">
              <a:lnSpc>
                <a:spcPct val="150000"/>
              </a:lnSpc>
              <a:spcAft>
                <a:spcPts val="600"/>
              </a:spcAft>
              <a:buClr>
                <a:srgbClr val="CC0000"/>
              </a:buClr>
              <a:defRPr b="1">
                <a:latin typeface="Arial Narrow" pitchFamily="34" charset="0"/>
              </a:defRPr>
            </a:lvl1pPr>
          </a:lstStyle>
          <a:p>
            <a:r>
              <a:rPr lang="pt-PT" dirty="0"/>
              <a:t>VISÃO</a:t>
            </a:r>
          </a:p>
        </p:txBody>
      </p:sp>
      <p:sp>
        <p:nvSpPr>
          <p:cNvPr id="10" name="Rectângulo arredondado 9"/>
          <p:cNvSpPr/>
          <p:nvPr/>
        </p:nvSpPr>
        <p:spPr>
          <a:xfrm>
            <a:off x="251520" y="1764936"/>
            <a:ext cx="8496944" cy="208823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Em 2020, o concelho de Pampilhosa da Serra deverá afirmar-se como um território de baixa densidade sustentável que valoriza as suas especificidades e recursos naturais como mais-valias competitivas.</a:t>
            </a:r>
            <a:endParaRPr lang="pt-PT" sz="2800" u="sng" dirty="0">
              <a:solidFill>
                <a:schemeClr val="accent5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47" t="10000" r="49195" b="13765"/>
          <a:stretch/>
        </p:blipFill>
        <p:spPr bwMode="auto">
          <a:xfrm>
            <a:off x="1331640" y="3820917"/>
            <a:ext cx="6178681" cy="301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36512" y="0"/>
            <a:ext cx="9217024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2. Estratégia Municipal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12</a:t>
            </a:fld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251520" y="1196752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>
                <a:latin typeface="Arial Narrow" pitchFamily="34" charset="0"/>
              </a:rPr>
              <a:t>PRIORIDADES TRANSVERSAIS</a:t>
            </a:r>
            <a:endParaRPr lang="pt-PT" b="1" dirty="0">
              <a:latin typeface="Arial Narrow" pitchFamily="34" charset="0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8263150"/>
              </p:ext>
            </p:extLst>
          </p:nvPr>
        </p:nvGraphicFramePr>
        <p:xfrm>
          <a:off x="223344" y="1583784"/>
          <a:ext cx="8712968" cy="4789988"/>
        </p:xfrm>
        <a:graphic>
          <a:graphicData uri="http://schemas.openxmlformats.org/drawingml/2006/table">
            <a:tbl>
              <a:tblPr/>
              <a:tblGrid>
                <a:gridCol w="2057565"/>
                <a:gridCol w="2400493"/>
                <a:gridCol w="1710402"/>
                <a:gridCol w="2544508"/>
              </a:tblGrid>
              <a:tr h="7334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solidFill>
                            <a:srgbClr val="FFFFFF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Prioridades Europa 2020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>
                          <a:solidFill>
                            <a:srgbClr val="FFFFFF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Iniciativas emblemáticas Europa 2020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>
                          <a:solidFill>
                            <a:srgbClr val="FFFFFF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Áreas de Intervenção Região de Coimbra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>
                      <a:noFill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1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solidFill>
                            <a:srgbClr val="FFFFFF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Prioridades transversais Pampilhosa da Serra 2020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1849B"/>
                    </a:solidFill>
                  </a:tcPr>
                </a:tc>
              </a:tr>
              <a:tr h="418666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solidFill>
                            <a:srgbClr val="FFFFFF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CRESCIMENTO INTELIGENTE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23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>
                          <a:latin typeface="Arial Narrow"/>
                          <a:ea typeface="Calibri"/>
                          <a:cs typeface="Times New Roman"/>
                        </a:rPr>
                        <a:t>Agenda Digital para a Europa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dirty="0">
                          <a:latin typeface="Arial Narrow"/>
                          <a:ea typeface="Calibri"/>
                          <a:cs typeface="Times New Roman"/>
                        </a:rPr>
                        <a:t>Inovação e Capital Humano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latin typeface="Arial Narrow"/>
                          <a:ea typeface="Calibri"/>
                          <a:cs typeface="Times New Roman"/>
                        </a:rPr>
                        <a:t>Novas tecnologias (internet e acesso virtual a serviços)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21414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latin typeface="Arial Narrow"/>
                          <a:ea typeface="Calibri"/>
                          <a:cs typeface="Times New Roman"/>
                        </a:rPr>
                        <a:t>Investigação, Desenvolvimento e Inovação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5244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>
                          <a:latin typeface="Arial Narrow"/>
                          <a:ea typeface="Calibri"/>
                          <a:cs typeface="Times New Roman"/>
                        </a:rPr>
                        <a:t>União da Inovação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3465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dirty="0">
                          <a:latin typeface="Arial Narrow"/>
                          <a:ea typeface="Calibri"/>
                          <a:cs typeface="Times New Roman"/>
                        </a:rPr>
                        <a:t>Juventude em movimento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latin typeface="Arial Narrow"/>
                          <a:ea typeface="Calibri"/>
                          <a:cs typeface="Times New Roman"/>
                        </a:rPr>
                        <a:t>Educação, Formação e Retenção de Talento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8897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>
                          <a:solidFill>
                            <a:srgbClr val="FFFFFF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CRESCIMENTO SUSTENTÁVEL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23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>
                          <a:latin typeface="Arial Narrow"/>
                          <a:ea typeface="Calibri"/>
                          <a:cs typeface="Times New Roman"/>
                        </a:rPr>
                        <a:t>Europa eficiente em termos de recursos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>
                          <a:latin typeface="Arial Narrow"/>
                          <a:ea typeface="Calibri"/>
                          <a:cs typeface="Times New Roman"/>
                        </a:rPr>
                        <a:t>Valorização e gestão dos recursos endógenos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latin typeface="Arial Narrow"/>
                          <a:ea typeface="Calibri"/>
                          <a:cs typeface="Times New Roman"/>
                        </a:rPr>
                        <a:t>Valorização dos Recursos Naturais e Eficiência Energética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8897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>
                          <a:latin typeface="Arial Narrow"/>
                          <a:ea typeface="Calibri"/>
                          <a:cs typeface="Times New Roman"/>
                        </a:rPr>
                        <a:t>Política industrial para a era da globalização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733462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>
                          <a:solidFill>
                            <a:srgbClr val="FFFFFF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CRESCIMENTO INCLUSIVO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923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>
                          <a:latin typeface="Arial Narrow"/>
                          <a:ea typeface="Calibri"/>
                          <a:cs typeface="Times New Roman"/>
                        </a:rPr>
                        <a:t>Agenda para Novas Competências e Empregos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dirty="0">
                          <a:latin typeface="Arial Narrow"/>
                          <a:ea typeface="Calibri"/>
                          <a:cs typeface="Times New Roman"/>
                        </a:rPr>
                        <a:t>Coesão e Inclusão Social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latin typeface="Arial Narrow"/>
                          <a:ea typeface="Calibri"/>
                          <a:cs typeface="Times New Roman"/>
                        </a:rPr>
                        <a:t>Empreendedorismo, Mercado de Trabalho e Emprego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8897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>
                          <a:latin typeface="Arial Narrow"/>
                          <a:ea typeface="Calibri"/>
                          <a:cs typeface="Times New Roman"/>
                        </a:rPr>
                        <a:t>Plataforma Europeia contra a Pobreza</a:t>
                      </a:r>
                      <a:endParaRPr lang="pt-PT" sz="180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PT" sz="1400" b="1" dirty="0">
                          <a:latin typeface="Arial Narrow"/>
                          <a:ea typeface="Calibri"/>
                          <a:cs typeface="Times New Roman"/>
                        </a:rPr>
                        <a:t>Inclusão Social</a:t>
                      </a:r>
                      <a:endParaRPr lang="pt-PT" sz="1800" dirty="0"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7733" marR="67733" marT="0" marB="0" anchor="ctr">
                    <a:lnL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36512" y="0"/>
            <a:ext cx="9217024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2. Estratégia Municipal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13</a:t>
            </a:fld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251520" y="1316032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latin typeface="Arial Narrow" pitchFamily="34" charset="0"/>
              </a:rPr>
              <a:t>PRIORIDADES TRANSVERSAIS: OBJETIVOS GERAIS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832379619"/>
              </p:ext>
            </p:extLst>
          </p:nvPr>
        </p:nvGraphicFramePr>
        <p:xfrm>
          <a:off x="251520" y="1988840"/>
          <a:ext cx="8712968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36512" y="0"/>
            <a:ext cx="9217024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2. Estratégia Municipal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14</a:t>
            </a:fld>
            <a:endParaRPr lang="pt-PT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xmlns="" val="3432213364"/>
              </p:ext>
            </p:extLst>
          </p:nvPr>
        </p:nvGraphicFramePr>
        <p:xfrm>
          <a:off x="251520" y="1844824"/>
          <a:ext cx="871296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4"/>
          <p:cNvSpPr txBox="1"/>
          <p:nvPr/>
        </p:nvSpPr>
        <p:spPr>
          <a:xfrm>
            <a:off x="251520" y="1316032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latin typeface="Arial Narrow" pitchFamily="34" charset="0"/>
              </a:rPr>
              <a:t>PRIORIDADES TRANSVERSAIS: OBJETIVOS GERAIS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36512" y="0"/>
            <a:ext cx="9217024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2. Estratégia Municipal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15</a:t>
            </a:fld>
            <a:endParaRPr lang="pt-PT" dirty="0"/>
          </a:p>
        </p:txBody>
      </p:sp>
      <p:sp>
        <p:nvSpPr>
          <p:cNvPr id="5" name="Rectângulo 4"/>
          <p:cNvSpPr/>
          <p:nvPr/>
        </p:nvSpPr>
        <p:spPr>
          <a:xfrm>
            <a:off x="323528" y="1484784"/>
            <a:ext cx="460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latin typeface="Arial Narrow" pitchFamily="34" charset="0"/>
              </a:rPr>
              <a:t>ÁREAS DE ESPECIALIALIZAÇÃO PRIORITÁRIAS</a:t>
            </a:r>
          </a:p>
        </p:txBody>
      </p:sp>
      <p:graphicFrame>
        <p:nvGraphicFramePr>
          <p:cNvPr id="6" name="Diagram 18"/>
          <p:cNvGraphicFramePr/>
          <p:nvPr>
            <p:extLst>
              <p:ext uri="{D42A27DB-BD31-4B8C-83A1-F6EECF244321}">
                <p14:modId xmlns:p14="http://schemas.microsoft.com/office/powerpoint/2010/main" xmlns="" val="367391641"/>
              </p:ext>
            </p:extLst>
          </p:nvPr>
        </p:nvGraphicFramePr>
        <p:xfrm>
          <a:off x="395536" y="2492896"/>
          <a:ext cx="8352928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36512" y="0"/>
            <a:ext cx="9217024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2. Estratégia Municipal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16</a:t>
            </a:fld>
            <a:endParaRPr lang="pt-PT" dirty="0"/>
          </a:p>
        </p:txBody>
      </p:sp>
      <p:sp>
        <p:nvSpPr>
          <p:cNvPr id="5" name="Rectângulo 4"/>
          <p:cNvSpPr/>
          <p:nvPr/>
        </p:nvSpPr>
        <p:spPr>
          <a:xfrm>
            <a:off x="323528" y="1484784"/>
            <a:ext cx="5960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>
                <a:latin typeface="Arial Narrow" pitchFamily="34" charset="0"/>
              </a:rPr>
              <a:t>ÁREAS DE ESPECIALIALIZAÇÃO PRIORITÁRIAS: OBJETIVOS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xmlns="" val="1490886260"/>
              </p:ext>
            </p:extLst>
          </p:nvPr>
        </p:nvGraphicFramePr>
        <p:xfrm>
          <a:off x="179512" y="2132856"/>
          <a:ext cx="871296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99592" y="2996952"/>
            <a:ext cx="7797552" cy="648072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None/>
            </a:pPr>
            <a:r>
              <a:rPr lang="pt-PT" sz="4000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 Municipal Pampilhosa da Serra 2020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17</a:t>
            </a:fld>
            <a:endParaRPr lang="pt-PT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036"/>
            <a:ext cx="9144000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18</a:t>
            </a:fld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251520" y="1340768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>
                <a:solidFill>
                  <a:schemeClr val="accent3"/>
                </a:solidFill>
                <a:latin typeface="Arial Narrow" pitchFamily="34" charset="0"/>
              </a:rPr>
              <a:t>CARTEIRA DE PROJETOS</a:t>
            </a:r>
            <a:endParaRPr lang="pt-PT" b="1" dirty="0">
              <a:solidFill>
                <a:schemeClr val="accent3"/>
              </a:solidFill>
              <a:latin typeface="Arial Narrow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23528" y="1916832"/>
            <a:ext cx="85689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P1 | </a:t>
            </a:r>
            <a:r>
              <a:rPr lang="pt-PT" b="1" dirty="0" smtClean="0">
                <a:latin typeface="Arial Narrow" pitchFamily="34" charset="0"/>
              </a:rPr>
              <a:t>Programa integrado de valorização da oferta turística, da floresta e dos produtos locais </a:t>
            </a:r>
          </a:p>
          <a:p>
            <a:pPr algn="just"/>
            <a:endParaRPr lang="pt-PT" sz="2400" b="1" dirty="0" smtClean="0">
              <a:latin typeface="Arial Narrow" pitchFamily="34" charset="0"/>
            </a:endParaRPr>
          </a:p>
          <a:p>
            <a:pPr algn="just"/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P2 | </a:t>
            </a:r>
            <a:r>
              <a:rPr lang="pt-PT" b="1" dirty="0" smtClean="0">
                <a:latin typeface="Arial Narrow" pitchFamily="34" charset="0"/>
              </a:rPr>
              <a:t>Programa de valorização das ciências espaciais e astronomia </a:t>
            </a:r>
            <a:endParaRPr lang="pt-PT" sz="1400" b="1" dirty="0" smtClean="0">
              <a:latin typeface="Arial Narrow" pitchFamily="34" charset="0"/>
            </a:endParaRPr>
          </a:p>
          <a:p>
            <a:pPr algn="just"/>
            <a:endParaRPr lang="pt-PT" sz="2400" b="1" dirty="0" smtClean="0">
              <a:latin typeface="Arial Narrow" pitchFamily="34" charset="0"/>
            </a:endParaRPr>
          </a:p>
          <a:p>
            <a:pPr algn="just"/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P3 | </a:t>
            </a:r>
            <a:r>
              <a:rPr lang="pt-PT" b="1" dirty="0" smtClean="0">
                <a:latin typeface="Arial Narrow" pitchFamily="34" charset="0"/>
              </a:rPr>
              <a:t>Programa de valorização e modernização da indústria de diversões </a:t>
            </a:r>
          </a:p>
          <a:p>
            <a:pPr algn="just"/>
            <a:endParaRPr lang="pt-PT" sz="2400" b="1" dirty="0" smtClean="0">
              <a:latin typeface="Arial Narrow" pitchFamily="34" charset="0"/>
            </a:endParaRPr>
          </a:p>
          <a:p>
            <a:pPr algn="just"/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P4 | </a:t>
            </a:r>
            <a:r>
              <a:rPr lang="pt-PT" b="1" dirty="0" smtClean="0">
                <a:latin typeface="Arial Narrow" pitchFamily="34" charset="0"/>
              </a:rPr>
              <a:t>Programa de valorização dos recursos naturais e eficiência energética </a:t>
            </a:r>
          </a:p>
          <a:p>
            <a:pPr algn="just"/>
            <a:endParaRPr lang="pt-PT" sz="2400" b="1" dirty="0" smtClean="0">
              <a:solidFill>
                <a:schemeClr val="accent3">
                  <a:lumMod val="75000"/>
                </a:schemeClr>
              </a:solidFill>
              <a:latin typeface="Arial Narrow" pitchFamily="34" charset="0"/>
            </a:endParaRPr>
          </a:p>
          <a:p>
            <a:pPr algn="just"/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P5 | </a:t>
            </a:r>
            <a:r>
              <a:rPr lang="pt-PT" b="1" dirty="0" smtClean="0">
                <a:latin typeface="Arial Narrow" pitchFamily="34" charset="0"/>
              </a:rPr>
              <a:t>Programa de qualificação e emprego </a:t>
            </a:r>
          </a:p>
          <a:p>
            <a:pPr algn="just"/>
            <a:endParaRPr lang="pt-PT" sz="2400" b="1" dirty="0" smtClean="0">
              <a:latin typeface="Arial Narrow" pitchFamily="34" charset="0"/>
            </a:endParaRPr>
          </a:p>
          <a:p>
            <a:pPr algn="just"/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P6 | </a:t>
            </a:r>
            <a:r>
              <a:rPr lang="pt-PT" b="1" dirty="0" smtClean="0">
                <a:latin typeface="Arial Narrow" pitchFamily="34" charset="0"/>
              </a:rPr>
              <a:t>Programa de inclusão e valorização da qualidade de vida </a:t>
            </a:r>
          </a:p>
          <a:p>
            <a:pPr algn="just"/>
            <a:endParaRPr lang="pt-PT" sz="2400" b="1" dirty="0" smtClean="0">
              <a:latin typeface="Arial Narrow" pitchFamily="34" charset="0"/>
            </a:endParaRPr>
          </a:p>
          <a:p>
            <a:pPr algn="just"/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latin typeface="Arial Narrow" pitchFamily="34" charset="0"/>
              </a:rPr>
              <a:t>P7 | </a:t>
            </a:r>
            <a:r>
              <a:rPr lang="pt-PT" b="1" dirty="0" smtClean="0">
                <a:latin typeface="Arial Narrow" pitchFamily="34" charset="0"/>
              </a:rPr>
              <a:t>Programa de valorização urbana e territorial </a:t>
            </a:r>
            <a:endParaRPr lang="pt-PT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036"/>
            <a:ext cx="9144000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19</a:t>
            </a:fld>
            <a:endParaRPr lang="pt-PT" dirty="0"/>
          </a:p>
        </p:txBody>
      </p:sp>
      <p:graphicFrame>
        <p:nvGraphicFramePr>
          <p:cNvPr id="5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9191716"/>
              </p:ext>
            </p:extLst>
          </p:nvPr>
        </p:nvGraphicFramePr>
        <p:xfrm>
          <a:off x="179512" y="1188564"/>
          <a:ext cx="8770500" cy="54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0500"/>
              </a:tblGrid>
              <a:tr h="50637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pt-PT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P1 | PROGRAMA INTEGRADO DE VALORIZAÇÃO DA OFERTA TURÍSTICA, DA FLORESTA E DOS PRODUTOS LOCAIS</a:t>
                      </a:r>
                      <a:endParaRPr lang="pt-PT" sz="18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11696" y="1852563"/>
            <a:ext cx="3024335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base de dados concelhia de recursos </a:t>
            </a:r>
            <a:r>
              <a:rPr lang="pt-PT" sz="1600" dirty="0" smtClean="0">
                <a:solidFill>
                  <a:schemeClr val="bg1"/>
                </a:solidFill>
                <a:latin typeface="Arial Narrow" pitchFamily="34" charset="0"/>
              </a:rPr>
              <a:t>turísticos disponível para todos os agentes  do setor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1255" y="2784377"/>
            <a:ext cx="5186847" cy="784382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produto turístico integrado e exclusivo do concelho de Pampilhosa da Serra - natureza, história, cultura, ciência e produtos locais</a:t>
            </a:r>
          </a:p>
        </p:txBody>
      </p:sp>
      <p:sp>
        <p:nvSpPr>
          <p:cNvPr id="7" name="Rectangle 6"/>
          <p:cNvSpPr/>
          <p:nvPr/>
        </p:nvSpPr>
        <p:spPr>
          <a:xfrm>
            <a:off x="3491880" y="1844824"/>
            <a:ext cx="2016223" cy="83099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agenda periódica de eventos de cariz turístico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52120" y="1844824"/>
            <a:ext cx="3168352" cy="58477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educação e a formação de profissionais no setor do turismo 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33863" y="3392809"/>
            <a:ext cx="3186609" cy="584775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sistema de monitorização do número de turistas e visitantes 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52120" y="2465700"/>
            <a:ext cx="3168352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divulgação turística </a:t>
            </a:r>
            <a:r>
              <a:rPr lang="pt-PT" sz="1600" dirty="0" smtClean="0">
                <a:solidFill>
                  <a:schemeClr val="bg1"/>
                </a:solidFill>
                <a:latin typeface="Arial Narrow" pitchFamily="34" charset="0"/>
              </a:rPr>
              <a:t> +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eventos e feiras de turismo nacionais e </a:t>
            </a:r>
            <a:r>
              <a:rPr lang="pt-PT" sz="1600" b="1" dirty="0" smtClean="0">
                <a:solidFill>
                  <a:schemeClr val="bg1"/>
                </a:solidFill>
                <a:latin typeface="Arial Narrow" pitchFamily="34" charset="0"/>
              </a:rPr>
              <a:t>internacionais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52120" y="4077072"/>
            <a:ext cx="3168352" cy="58477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reordenamento florestal e para a prevenção de incêndios florestais 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575916" y="3717032"/>
            <a:ext cx="1932187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desenvolvimento do cadastro e certificação florestal </a:t>
            </a:r>
            <a:endParaRPr lang="pt-PT" sz="1600" dirty="0"/>
          </a:p>
        </p:txBody>
      </p:sp>
      <p:sp>
        <p:nvSpPr>
          <p:cNvPr id="14" name="Rectangle 13"/>
          <p:cNvSpPr/>
          <p:nvPr/>
        </p:nvSpPr>
        <p:spPr>
          <a:xfrm>
            <a:off x="323999" y="3717032"/>
            <a:ext cx="3167881" cy="1153714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PT" sz="1600" dirty="0" err="1">
                <a:solidFill>
                  <a:schemeClr val="bg1"/>
                </a:solidFill>
                <a:latin typeface="Arial Narrow" pitchFamily="34" charset="0"/>
              </a:rPr>
              <a:t>IDI</a:t>
            </a: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 orientada para uma melhor rentabilização da floresta e para a valorização do seu potencial produtivo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3999" y="5013176"/>
            <a:ext cx="5184104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rede municipal de sinalética e de interpretação</a:t>
            </a: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1696" y="5517232"/>
            <a:ext cx="4620343" cy="58477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requalificação </a:t>
            </a:r>
            <a:r>
              <a:rPr lang="pt-PT" sz="1600" b="1" dirty="0" smtClean="0">
                <a:solidFill>
                  <a:schemeClr val="bg1"/>
                </a:solidFill>
                <a:latin typeface="Arial Narrow" pitchFamily="34" charset="0"/>
              </a:rPr>
              <a:t>urbana – Vila da Pampilhosa Aldeia do Açor 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103438" y="5517232"/>
            <a:ext cx="3717034" cy="58477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estrutura de comercialização e promoção dos produtos locais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33863" y="4797152"/>
            <a:ext cx="3186609" cy="58477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implementar áreas piloto de policultura 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309320"/>
            <a:ext cx="8244408" cy="374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400" b="1" dirty="0">
                <a:latin typeface="Arial Narrow" pitchFamily="34" charset="0"/>
              </a:rPr>
              <a:t>CM Pampilhosa da </a:t>
            </a:r>
            <a:r>
              <a:rPr lang="pt-PT" sz="1400" b="1" dirty="0" smtClean="0">
                <a:latin typeface="Arial Narrow" pitchFamily="34" charset="0"/>
              </a:rPr>
              <a:t>Serra; CIM </a:t>
            </a:r>
            <a:r>
              <a:rPr lang="pt-PT" sz="1400" b="1" dirty="0">
                <a:latin typeface="Arial Narrow" pitchFamily="34" charset="0"/>
              </a:rPr>
              <a:t>Região de </a:t>
            </a:r>
            <a:r>
              <a:rPr lang="pt-PT" sz="1400" b="1" dirty="0" smtClean="0">
                <a:latin typeface="Arial Narrow" pitchFamily="34" charset="0"/>
              </a:rPr>
              <a:t>Coimbra; Turismo </a:t>
            </a:r>
            <a:r>
              <a:rPr lang="pt-PT" sz="1400" b="1" dirty="0">
                <a:latin typeface="Arial Narrow" pitchFamily="34" charset="0"/>
              </a:rPr>
              <a:t>Centro de </a:t>
            </a:r>
            <a:r>
              <a:rPr lang="pt-PT" sz="1400" b="1" dirty="0" smtClean="0">
                <a:latin typeface="Arial Narrow" pitchFamily="34" charset="0"/>
              </a:rPr>
              <a:t>Portugal;  </a:t>
            </a:r>
            <a:r>
              <a:rPr lang="pt-PT" sz="1400" b="1" dirty="0" err="1">
                <a:latin typeface="Arial Narrow" pitchFamily="34" charset="0"/>
              </a:rPr>
              <a:t>Villa</a:t>
            </a:r>
            <a:r>
              <a:rPr lang="pt-PT" sz="1400" b="1" dirty="0">
                <a:latin typeface="Arial Narrow" pitchFamily="34" charset="0"/>
              </a:rPr>
              <a:t> Pampilhosa Hotel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99592" y="2996952"/>
            <a:ext cx="7797552" cy="648072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PT" sz="4000" b="1" cap="small" dirty="0" smtClean="0">
                <a:solidFill>
                  <a:schemeClr val="bg1"/>
                </a:solidFill>
                <a:latin typeface="Arial Narrow" pitchFamily="34" charset="0"/>
              </a:rPr>
              <a:t>Enquadramento e Metodologia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2</a:t>
            </a:fld>
            <a:endParaRPr lang="pt-PT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036"/>
            <a:ext cx="9144000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20</a:t>
            </a:fld>
            <a:endParaRPr lang="pt-PT" dirty="0"/>
          </a:p>
        </p:txBody>
      </p:sp>
      <p:graphicFrame>
        <p:nvGraphicFramePr>
          <p:cNvPr id="5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8440242"/>
              </p:ext>
            </p:extLst>
          </p:nvPr>
        </p:nvGraphicFramePr>
        <p:xfrm>
          <a:off x="179512" y="1188564"/>
          <a:ext cx="8770500" cy="417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0500"/>
              </a:tblGrid>
              <a:tr h="417621">
                <a:tc>
                  <a:txBody>
                    <a:bodyPr/>
                    <a:lstStyle/>
                    <a:p>
                      <a:pPr algn="just"/>
                      <a:r>
                        <a:rPr lang="pt-PT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P2 | PROGRAMA DE VALORIZAÇÃO DAS CIÊNCIAS ESPACIAIS/ASTRONOMIA</a:t>
                      </a:r>
                      <a:endParaRPr lang="pt-PT" sz="1800" b="1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62532" y="1844824"/>
            <a:ext cx="3816424" cy="67623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parcerias com instituições de ensino superior </a:t>
            </a:r>
            <a:endParaRPr lang="pt-PT" sz="1600" dirty="0"/>
          </a:p>
        </p:txBody>
      </p:sp>
      <p:sp>
        <p:nvSpPr>
          <p:cNvPr id="6" name="Rectangle 5"/>
          <p:cNvSpPr/>
          <p:nvPr/>
        </p:nvSpPr>
        <p:spPr>
          <a:xfrm>
            <a:off x="262532" y="2596101"/>
            <a:ext cx="4194212" cy="9426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 smtClean="0">
                <a:solidFill>
                  <a:schemeClr val="bg1"/>
                </a:solidFill>
                <a:latin typeface="Arial Narrow" pitchFamily="34" charset="0"/>
              </a:rPr>
              <a:t>Participar em projetos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internacionais </a:t>
            </a:r>
            <a:r>
              <a:rPr lang="pt-PT" sz="1600" b="1" dirty="0" smtClean="0">
                <a:solidFill>
                  <a:schemeClr val="bg1"/>
                </a:solidFill>
                <a:latin typeface="Arial Narrow" pitchFamily="34" charset="0"/>
              </a:rPr>
              <a:t>e redes na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área </a:t>
            </a:r>
            <a:r>
              <a:rPr lang="pt-PT" sz="1600" b="1" dirty="0" smtClean="0">
                <a:solidFill>
                  <a:schemeClr val="bg1"/>
                </a:solidFill>
                <a:latin typeface="Arial Narrow" pitchFamily="34" charset="0"/>
              </a:rPr>
              <a:t>das ciências espaciais e 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Astronomia 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11959" y="1844824"/>
            <a:ext cx="2318263" cy="67623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eventos de cariz </a:t>
            </a:r>
            <a:r>
              <a:rPr lang="pt-PT" sz="1600" b="1" dirty="0" smtClean="0">
                <a:latin typeface="Arial Narrow" pitchFamily="34" charset="0"/>
              </a:rPr>
              <a:t>científico</a:t>
            </a:r>
            <a:endParaRPr lang="pt-PT" sz="1600" dirty="0"/>
          </a:p>
        </p:txBody>
      </p:sp>
      <p:sp>
        <p:nvSpPr>
          <p:cNvPr id="8" name="Rectangle 7"/>
          <p:cNvSpPr/>
          <p:nvPr/>
        </p:nvSpPr>
        <p:spPr>
          <a:xfrm>
            <a:off x="262532" y="3645024"/>
            <a:ext cx="3816424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anchor="ctr">
            <a:noAutofit/>
          </a:bodyPr>
          <a:lstStyle/>
          <a:p>
            <a:pPr algn="ctr"/>
            <a:r>
              <a:rPr lang="pt-PT" sz="1600" dirty="0">
                <a:latin typeface="Arial Narrow" pitchFamily="34" charset="0"/>
              </a:rPr>
              <a:t>Captar para o concelho de </a:t>
            </a:r>
            <a:r>
              <a:rPr lang="pt-PT" sz="1600" b="1" dirty="0">
                <a:latin typeface="Arial Narrow" pitchFamily="34" charset="0"/>
              </a:rPr>
              <a:t>eventos internacionais na área da Astronomia</a:t>
            </a:r>
            <a:endParaRPr lang="pt-PT" sz="1600" dirty="0"/>
          </a:p>
        </p:txBody>
      </p:sp>
      <p:sp>
        <p:nvSpPr>
          <p:cNvPr id="9" name="Rectangle 8"/>
          <p:cNvSpPr/>
          <p:nvPr/>
        </p:nvSpPr>
        <p:spPr>
          <a:xfrm>
            <a:off x="6592852" y="1844824"/>
            <a:ext cx="2083604" cy="67623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dirty="0" smtClean="0">
                <a:latin typeface="Arial Narrow" pitchFamily="34" charset="0"/>
              </a:rPr>
              <a:t>Promover o </a:t>
            </a:r>
            <a:r>
              <a:rPr lang="pt-PT" sz="1600" b="1" dirty="0">
                <a:latin typeface="Arial Narrow" pitchFamily="34" charset="0"/>
              </a:rPr>
              <a:t>turismo científico</a:t>
            </a:r>
            <a:endParaRPr lang="pt-PT" sz="1600" dirty="0"/>
          </a:p>
        </p:txBody>
      </p:sp>
      <p:sp>
        <p:nvSpPr>
          <p:cNvPr id="10" name="Rectangle 9"/>
          <p:cNvSpPr/>
          <p:nvPr/>
        </p:nvSpPr>
        <p:spPr>
          <a:xfrm>
            <a:off x="4211959" y="3645023"/>
            <a:ext cx="4464496" cy="72008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dirty="0" smtClean="0">
                <a:latin typeface="Arial Narrow" pitchFamily="34" charset="0"/>
              </a:rPr>
              <a:t>Certificar e promover </a:t>
            </a:r>
            <a:r>
              <a:rPr lang="pt-PT" sz="1600" dirty="0">
                <a:latin typeface="Arial Narrow" pitchFamily="34" charset="0"/>
              </a:rPr>
              <a:t>o território como um </a:t>
            </a:r>
            <a:r>
              <a:rPr lang="pt-PT" sz="1600" b="1" dirty="0" err="1">
                <a:latin typeface="Arial Narrow" pitchFamily="34" charset="0"/>
              </a:rPr>
              <a:t>dark</a:t>
            </a:r>
            <a:r>
              <a:rPr lang="pt-PT" sz="1600" b="1" dirty="0">
                <a:latin typeface="Arial Narrow" pitchFamily="34" charset="0"/>
              </a:rPr>
              <a:t> </a:t>
            </a:r>
            <a:r>
              <a:rPr lang="pt-PT" sz="1600" b="1" dirty="0" err="1">
                <a:latin typeface="Arial Narrow" pitchFamily="34" charset="0"/>
              </a:rPr>
              <a:t>sky</a:t>
            </a:r>
            <a:r>
              <a:rPr lang="pt-PT" sz="1600" b="1" dirty="0">
                <a:latin typeface="Arial Narrow" pitchFamily="34" charset="0"/>
              </a:rPr>
              <a:t> spot único</a:t>
            </a:r>
            <a:r>
              <a:rPr lang="pt-PT" sz="1600" dirty="0">
                <a:latin typeface="Arial Narrow" pitchFamily="34" charset="0"/>
              </a:rPr>
              <a:t> </a:t>
            </a:r>
            <a:endParaRPr lang="pt-PT" sz="1600" dirty="0"/>
          </a:p>
        </p:txBody>
      </p:sp>
      <p:sp>
        <p:nvSpPr>
          <p:cNvPr id="11" name="Rectangle 10"/>
          <p:cNvSpPr/>
          <p:nvPr/>
        </p:nvSpPr>
        <p:spPr>
          <a:xfrm>
            <a:off x="4600698" y="2596101"/>
            <a:ext cx="4075757" cy="94267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protocolos com escolas</a:t>
            </a:r>
            <a:r>
              <a:rPr lang="pt-PT" sz="1600" dirty="0">
                <a:latin typeface="Arial Narrow" pitchFamily="34" charset="0"/>
              </a:rPr>
              <a:t> para que possam visitar a Pampilhosa</a:t>
            </a:r>
            <a:endParaRPr lang="pt-PT" sz="1600" dirty="0"/>
          </a:p>
        </p:txBody>
      </p:sp>
      <p:sp>
        <p:nvSpPr>
          <p:cNvPr id="12" name="Rectangle 11"/>
          <p:cNvSpPr/>
          <p:nvPr/>
        </p:nvSpPr>
        <p:spPr>
          <a:xfrm>
            <a:off x="241569" y="4359369"/>
            <a:ext cx="3538343" cy="80785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ações de formação na área da astronomia</a:t>
            </a: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251771" y="5322653"/>
            <a:ext cx="4424684" cy="86524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Melhorar a infraestrutura de dados</a:t>
            </a:r>
            <a:endParaRPr lang="pt-PT" sz="1600" dirty="0"/>
          </a:p>
        </p:txBody>
      </p:sp>
      <p:sp>
        <p:nvSpPr>
          <p:cNvPr id="14" name="Rectangle 13"/>
          <p:cNvSpPr/>
          <p:nvPr/>
        </p:nvSpPr>
        <p:spPr>
          <a:xfrm>
            <a:off x="4306852" y="4582444"/>
            <a:ext cx="4369604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pt-PT" sz="1600" b="1" dirty="0">
                <a:latin typeface="Arial Narrow" pitchFamily="34" charset="0"/>
              </a:rPr>
              <a:t>Criar o Centro de Exploração do Universo </a:t>
            </a:r>
            <a:r>
              <a:rPr lang="pt-PT" sz="1600" dirty="0">
                <a:latin typeface="Arial Narrow" pitchFamily="34" charset="0"/>
              </a:rPr>
              <a:t>(CEU) de Pampilhosa da Serra </a:t>
            </a:r>
            <a:endParaRPr lang="pt-PT" sz="1600" dirty="0"/>
          </a:p>
        </p:txBody>
      </p:sp>
      <p:sp>
        <p:nvSpPr>
          <p:cNvPr id="15" name="Rectangle 14"/>
          <p:cNvSpPr/>
          <p:nvPr/>
        </p:nvSpPr>
        <p:spPr>
          <a:xfrm>
            <a:off x="241569" y="5328605"/>
            <a:ext cx="3837387" cy="83099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pt-PT" sz="1600" b="1" dirty="0">
                <a:latin typeface="Arial Narrow" pitchFamily="34" charset="0"/>
              </a:rPr>
              <a:t>Recuperar espaços urbanos para servirem como espaços de acolhimento </a:t>
            </a:r>
            <a:r>
              <a:rPr lang="pt-PT" sz="1600" dirty="0">
                <a:latin typeface="Arial Narrow" pitchFamily="34" charset="0"/>
              </a:rPr>
              <a:t>a investigadores </a:t>
            </a:r>
            <a:endParaRPr lang="pt-PT" sz="1600" dirty="0"/>
          </a:p>
        </p:txBody>
      </p:sp>
      <p:sp>
        <p:nvSpPr>
          <p:cNvPr id="16" name="Rectangle 15"/>
          <p:cNvSpPr/>
          <p:nvPr/>
        </p:nvSpPr>
        <p:spPr>
          <a:xfrm>
            <a:off x="-13940" y="6165304"/>
            <a:ext cx="8258348" cy="697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400" b="1" dirty="0">
                <a:latin typeface="Arial Narrow" pitchFamily="34" charset="0"/>
              </a:rPr>
              <a:t>CM Pampilhosa da </a:t>
            </a:r>
            <a:r>
              <a:rPr lang="pt-PT" sz="1400" b="1" dirty="0" smtClean="0">
                <a:latin typeface="Arial Narrow" pitchFamily="34" charset="0"/>
              </a:rPr>
              <a:t>Serra; Instituto </a:t>
            </a:r>
            <a:r>
              <a:rPr lang="pt-PT" sz="1400" b="1" dirty="0">
                <a:latin typeface="Arial Narrow" pitchFamily="34" charset="0"/>
              </a:rPr>
              <a:t>de Telecomunicações da Universidade de </a:t>
            </a:r>
            <a:r>
              <a:rPr lang="pt-PT" sz="1400" b="1" dirty="0" smtClean="0">
                <a:latin typeface="Arial Narrow" pitchFamily="34" charset="0"/>
              </a:rPr>
              <a:t>Aveiro; Fábrica </a:t>
            </a:r>
            <a:r>
              <a:rPr lang="pt-PT" sz="1400" b="1" dirty="0">
                <a:latin typeface="Arial Narrow" pitchFamily="34" charset="0"/>
              </a:rPr>
              <a:t>Centro Ciência Viva da Universidade de Aveiro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036"/>
            <a:ext cx="9144000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21</a:t>
            </a:fld>
            <a:endParaRPr lang="pt-PT" dirty="0"/>
          </a:p>
        </p:txBody>
      </p:sp>
      <p:graphicFrame>
        <p:nvGraphicFramePr>
          <p:cNvPr id="5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8909328"/>
              </p:ext>
            </p:extLst>
          </p:nvPr>
        </p:nvGraphicFramePr>
        <p:xfrm>
          <a:off x="179512" y="1188564"/>
          <a:ext cx="8770500" cy="417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0500"/>
              </a:tblGrid>
              <a:tr h="417621"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pt-PT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P3 | PROGRAMA DE VALORIZAÇÃO E MODERNIZAÇÃO DA INDÚSTRIA DE DIVERSÕES</a:t>
                      </a:r>
                      <a:endParaRPr lang="pt-PT" sz="1800" b="1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3895" y="2008489"/>
            <a:ext cx="2495876" cy="92333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Avaliação </a:t>
            </a: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do setor das diversões  - lógica de fileira </a:t>
            </a:r>
            <a:r>
              <a:rPr lang="pt-PT" sz="1600" dirty="0" smtClean="0">
                <a:solidFill>
                  <a:schemeClr val="bg1"/>
                </a:solidFill>
                <a:latin typeface="Arial Narrow" pitchFamily="34" charset="0"/>
              </a:rPr>
              <a:t>produtiva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16182" y="2008489"/>
            <a:ext cx="5616257" cy="127030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>
              <a:spcBef>
                <a:spcPts val="200"/>
              </a:spcBef>
            </a:pPr>
            <a:r>
              <a:rPr lang="pt-PT" sz="1600" dirty="0">
                <a:latin typeface="Arial Narrow" pitchFamily="34" charset="0"/>
              </a:rPr>
              <a:t>Promoção de </a:t>
            </a:r>
            <a:r>
              <a:rPr lang="pt-PT" sz="1600" b="1" dirty="0">
                <a:latin typeface="Arial Narrow" pitchFamily="34" charset="0"/>
              </a:rPr>
              <a:t>parcerias com instituições do sistema científico e tecnológico </a:t>
            </a:r>
            <a:r>
              <a:rPr lang="pt-PT" sz="1600" dirty="0">
                <a:latin typeface="Arial Narrow" pitchFamily="34" charset="0"/>
              </a:rPr>
              <a:t>para o desenvolvimento de novas tecnologias, materiais e equipamentos– identificar áreas chave de </a:t>
            </a:r>
            <a:r>
              <a:rPr lang="pt-PT" sz="1600" dirty="0" err="1">
                <a:latin typeface="Arial Narrow" pitchFamily="34" charset="0"/>
              </a:rPr>
              <a:t>IDI</a:t>
            </a:r>
            <a:r>
              <a:rPr lang="pt-PT" sz="1600" dirty="0">
                <a:latin typeface="Arial Narrow" pitchFamily="34" charset="0"/>
              </a:rPr>
              <a:t> e  entidades </a:t>
            </a:r>
          </a:p>
        </p:txBody>
      </p:sp>
      <p:sp>
        <p:nvSpPr>
          <p:cNvPr id="9" name="Rectangle 8"/>
          <p:cNvSpPr/>
          <p:nvPr/>
        </p:nvSpPr>
        <p:spPr>
          <a:xfrm>
            <a:off x="323895" y="3107576"/>
            <a:ext cx="2495876" cy="96949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anchor="ctr">
            <a:noAutofit/>
          </a:bodyPr>
          <a:lstStyle/>
          <a:p>
            <a:pPr algn="ctr">
              <a:spcBef>
                <a:spcPts val="200"/>
              </a:spcBef>
            </a:pP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Estratégia de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promoção</a:t>
            </a: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 integrada,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marketing</a:t>
            </a: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 e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internacionalização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26834" y="3392805"/>
            <a:ext cx="2705606" cy="1344344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anchor="ctr">
            <a:noAutofit/>
          </a:bodyPr>
          <a:lstStyle/>
          <a:p>
            <a:pPr algn="ctr">
              <a:spcBef>
                <a:spcPts val="200"/>
              </a:spcBef>
              <a:defRPr/>
            </a:pP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Plano de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formação e qualificação </a:t>
            </a: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para os profissionais do setor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916183" y="3392804"/>
            <a:ext cx="2808128" cy="1344345"/>
          </a:xfrm>
          <a:prstGeom prst="rect">
            <a:avLst/>
          </a:prstGeom>
          <a:solidFill>
            <a:schemeClr val="accent2"/>
          </a:solidFill>
        </p:spPr>
        <p:txBody>
          <a:bodyPr wrap="square" anchor="ctr">
            <a:noAutofit/>
          </a:bodyPr>
          <a:lstStyle/>
          <a:p>
            <a:pPr algn="ctr">
              <a:spcBef>
                <a:spcPts val="200"/>
              </a:spcBef>
            </a:pPr>
            <a:r>
              <a:rPr lang="pt-PT" sz="1600" dirty="0" smtClean="0">
                <a:latin typeface="Arial Narrow" pitchFamily="34" charset="0"/>
              </a:rPr>
              <a:t>promover </a:t>
            </a:r>
            <a:r>
              <a:rPr lang="pt-PT" sz="1600" b="1" dirty="0" err="1" smtClean="0">
                <a:latin typeface="Arial Narrow" pitchFamily="34" charset="0"/>
              </a:rPr>
              <a:t>workcamps</a:t>
            </a:r>
            <a:r>
              <a:rPr lang="pt-PT" sz="1600" dirty="0" smtClean="0">
                <a:latin typeface="Arial Narrow" pitchFamily="34" charset="0"/>
              </a:rPr>
              <a:t> (mecânica, animação) </a:t>
            </a:r>
            <a:r>
              <a:rPr lang="pt-PT" sz="1600" dirty="0">
                <a:latin typeface="Arial Narrow" pitchFamily="34" charset="0"/>
              </a:rPr>
              <a:t>para motivar os mais jovens a investir </a:t>
            </a:r>
            <a:r>
              <a:rPr lang="pt-PT" sz="1600" dirty="0" smtClean="0">
                <a:latin typeface="Arial Narrow" pitchFamily="34" charset="0"/>
              </a:rPr>
              <a:t>no setor</a:t>
            </a:r>
            <a:endParaRPr lang="pt-PT" sz="1600" dirty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16183" y="4832965"/>
            <a:ext cx="5616257" cy="48339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>
              <a:spcBef>
                <a:spcPts val="200"/>
              </a:spcBef>
            </a:pPr>
            <a:r>
              <a:rPr lang="pt-PT" sz="1600" b="1" dirty="0" smtClean="0">
                <a:solidFill>
                  <a:schemeClr val="bg1"/>
                </a:solidFill>
                <a:latin typeface="Arial Narrow" pitchFamily="34" charset="0"/>
              </a:rPr>
              <a:t>Prémio anual empresário inovador</a:t>
            </a:r>
            <a:endParaRPr lang="pt-PT" sz="1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3526" y="4245100"/>
            <a:ext cx="2496245" cy="9841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algn="ctr">
              <a:spcBef>
                <a:spcPts val="200"/>
              </a:spcBef>
            </a:pPr>
            <a:r>
              <a:rPr lang="pt-PT" sz="1600" b="1" dirty="0">
                <a:latin typeface="Arial Narrow" pitchFamily="34" charset="0"/>
              </a:rPr>
              <a:t>Concurso anual de base tecnológica </a:t>
            </a:r>
            <a:r>
              <a:rPr lang="pt-PT" sz="1600" dirty="0">
                <a:latin typeface="Arial Narrow" pitchFamily="34" charset="0"/>
              </a:rPr>
              <a:t>– carrocel inovador </a:t>
            </a:r>
            <a:r>
              <a:rPr lang="pt-PT" sz="1600" dirty="0" smtClean="0">
                <a:latin typeface="Arial Narrow" pitchFamily="34" charset="0"/>
              </a:rPr>
              <a:t>(ensino superior)</a:t>
            </a:r>
            <a:endParaRPr lang="pt-PT" sz="1600" dirty="0"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4266" y="5476582"/>
            <a:ext cx="4895806" cy="56663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PT" b="1" dirty="0">
                <a:latin typeface="Arial Narrow" pitchFamily="34" charset="0"/>
              </a:rPr>
              <a:t>programa de experimentação e inovação </a:t>
            </a:r>
            <a:endParaRPr lang="pt-PT" dirty="0"/>
          </a:p>
        </p:txBody>
      </p:sp>
      <p:sp>
        <p:nvSpPr>
          <p:cNvPr id="16" name="Rectangle 15"/>
          <p:cNvSpPr/>
          <p:nvPr/>
        </p:nvSpPr>
        <p:spPr>
          <a:xfrm>
            <a:off x="323526" y="6309320"/>
            <a:ext cx="7776866" cy="374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400" b="1" dirty="0">
                <a:latin typeface="Arial Narrow" pitchFamily="34" charset="0"/>
              </a:rPr>
              <a:t>Associação Portuguesa de Empresas de Diversão (</a:t>
            </a:r>
            <a:r>
              <a:rPr lang="pt-PT" sz="1400" b="1" dirty="0" err="1">
                <a:latin typeface="Arial Narrow" pitchFamily="34" charset="0"/>
              </a:rPr>
              <a:t>APED</a:t>
            </a:r>
            <a:r>
              <a:rPr lang="pt-PT" sz="1400" b="1" dirty="0" smtClean="0">
                <a:latin typeface="Arial Narrow" pitchFamily="34" charset="0"/>
              </a:rPr>
              <a:t>); CM </a:t>
            </a:r>
            <a:r>
              <a:rPr lang="pt-PT" sz="1400" b="1" dirty="0">
                <a:latin typeface="Arial Narrow" pitchFamily="34" charset="0"/>
              </a:rPr>
              <a:t>Pampilhosa da </a:t>
            </a:r>
            <a:r>
              <a:rPr lang="pt-PT" sz="1400" b="1" dirty="0" smtClean="0">
                <a:latin typeface="Arial Narrow" pitchFamily="34" charset="0"/>
              </a:rPr>
              <a:t>Serra; CM </a:t>
            </a:r>
            <a:r>
              <a:rPr lang="pt-PT" sz="1400" b="1" dirty="0">
                <a:latin typeface="Arial Narrow" pitchFamily="34" charset="0"/>
              </a:rPr>
              <a:t>Pedrógão Grande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036"/>
            <a:ext cx="9144000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22</a:t>
            </a:fld>
            <a:endParaRPr lang="pt-PT" dirty="0"/>
          </a:p>
        </p:txBody>
      </p:sp>
      <p:graphicFrame>
        <p:nvGraphicFramePr>
          <p:cNvPr id="5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298763"/>
              </p:ext>
            </p:extLst>
          </p:nvPr>
        </p:nvGraphicFramePr>
        <p:xfrm>
          <a:off x="179512" y="1188564"/>
          <a:ext cx="8770500" cy="417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0500"/>
              </a:tblGrid>
              <a:tr h="417621">
                <a:tc>
                  <a:txBody>
                    <a:bodyPr/>
                    <a:lstStyle/>
                    <a:p>
                      <a:pPr algn="just"/>
                      <a:r>
                        <a:rPr lang="pt-PT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P4 | PROGRAMA DE VALORIZAÇÃO DOS RECURSOS NATURAIS E EFICIÊNCIA ENERGÉTICA</a:t>
                      </a:r>
                      <a:endParaRPr lang="pt-PT" sz="18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92015" y="1844823"/>
            <a:ext cx="4572000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Apostar em projeto inovadores no domínio das energias renováveis </a:t>
            </a:r>
            <a:r>
              <a:rPr lang="pt-PT" sz="1600" dirty="0">
                <a:latin typeface="Arial Narrow" pitchFamily="34" charset="0"/>
              </a:rPr>
              <a:t>que possam ser testados e validados no concelho</a:t>
            </a:r>
            <a:endParaRPr lang="pt-PT" sz="1600" dirty="0"/>
          </a:p>
        </p:txBody>
      </p:sp>
      <p:sp>
        <p:nvSpPr>
          <p:cNvPr id="6" name="Rectangle 5"/>
          <p:cNvSpPr/>
          <p:nvPr/>
        </p:nvSpPr>
        <p:spPr>
          <a:xfrm>
            <a:off x="395536" y="2855741"/>
            <a:ext cx="3744416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Avaliar o potencial de produção de energia no concelho </a:t>
            </a:r>
            <a:endParaRPr lang="pt-PT" sz="1600" dirty="0"/>
          </a:p>
        </p:txBody>
      </p:sp>
      <p:sp>
        <p:nvSpPr>
          <p:cNvPr id="8" name="Rectangle 7"/>
          <p:cNvSpPr/>
          <p:nvPr/>
        </p:nvSpPr>
        <p:spPr>
          <a:xfrm>
            <a:off x="395536" y="3534339"/>
            <a:ext cx="3744416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Incentivar a utilização de energias renováveis </a:t>
            </a:r>
            <a:endParaRPr lang="pt-PT" sz="1600" dirty="0"/>
          </a:p>
        </p:txBody>
      </p:sp>
      <p:sp>
        <p:nvSpPr>
          <p:cNvPr id="9" name="Rectangle 8"/>
          <p:cNvSpPr/>
          <p:nvPr/>
        </p:nvSpPr>
        <p:spPr>
          <a:xfrm>
            <a:off x="392015" y="5200600"/>
            <a:ext cx="3747937" cy="785266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produção e utilização de energia através de fontes </a:t>
            </a:r>
            <a:r>
              <a:rPr lang="pt-PT" sz="1600" b="1" dirty="0" smtClean="0">
                <a:solidFill>
                  <a:schemeClr val="bg1"/>
                </a:solidFill>
                <a:latin typeface="Arial Narrow" pitchFamily="34" charset="0"/>
              </a:rPr>
              <a:t>renováveis – setor domestico e industrial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50393" y="3534340"/>
            <a:ext cx="3894015" cy="7587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 smtClean="0">
                <a:latin typeface="Arial Narrow" pitchFamily="34" charset="0"/>
              </a:rPr>
              <a:t>Participar em projetos </a:t>
            </a:r>
            <a:r>
              <a:rPr lang="pt-PT" sz="1600" b="1" dirty="0">
                <a:latin typeface="Arial Narrow" pitchFamily="34" charset="0"/>
              </a:rPr>
              <a:t>e redes existentes na área da sustentabilidade e eficiência energética</a:t>
            </a:r>
            <a:endParaRPr lang="pt-PT" sz="1600" dirty="0"/>
          </a:p>
        </p:txBody>
      </p:sp>
      <p:sp>
        <p:nvSpPr>
          <p:cNvPr id="11" name="Rectangle 10"/>
          <p:cNvSpPr/>
          <p:nvPr/>
        </p:nvSpPr>
        <p:spPr>
          <a:xfrm>
            <a:off x="5111552" y="1844823"/>
            <a:ext cx="3132856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qualificação dos recursos humanos </a:t>
            </a:r>
            <a:r>
              <a:rPr lang="pt-PT" sz="1600" dirty="0">
                <a:latin typeface="Arial Narrow" pitchFamily="34" charset="0"/>
              </a:rPr>
              <a:t>na área das energias renováveis</a:t>
            </a:r>
            <a:endParaRPr lang="pt-PT" sz="1600" dirty="0"/>
          </a:p>
        </p:txBody>
      </p:sp>
      <p:sp>
        <p:nvSpPr>
          <p:cNvPr id="12" name="Rectangle 11"/>
          <p:cNvSpPr/>
          <p:nvPr/>
        </p:nvSpPr>
        <p:spPr>
          <a:xfrm>
            <a:off x="4350393" y="2838414"/>
            <a:ext cx="3894015" cy="6021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Promover o concelho no mercado de carbono</a:t>
            </a:r>
            <a:r>
              <a:rPr lang="pt-PT" sz="1600" dirty="0">
                <a:latin typeface="Arial Narrow" pitchFamily="34" charset="0"/>
              </a:rPr>
              <a:t> </a:t>
            </a:r>
            <a:endParaRPr lang="pt-PT" sz="1600" dirty="0"/>
          </a:p>
        </p:txBody>
      </p:sp>
      <p:sp>
        <p:nvSpPr>
          <p:cNvPr id="13" name="Rectangle 12"/>
          <p:cNvSpPr/>
          <p:nvPr/>
        </p:nvSpPr>
        <p:spPr>
          <a:xfrm>
            <a:off x="6263120" y="4416206"/>
            <a:ext cx="1981288" cy="15696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pPr algn="ctr"/>
            <a:r>
              <a:rPr lang="pt-PT" sz="1600" dirty="0">
                <a:latin typeface="Arial Narrow" pitchFamily="34" charset="0"/>
              </a:rPr>
              <a:t> </a:t>
            </a:r>
            <a:r>
              <a:rPr lang="pt-PT" sz="1600" b="1" dirty="0">
                <a:latin typeface="Arial Narrow" pitchFamily="34" charset="0"/>
              </a:rPr>
              <a:t>Implementar unidades de geração e abastecimento de energia hídrica e eólica de caráter piloto </a:t>
            </a:r>
            <a:endParaRPr lang="pt-PT" sz="1600" dirty="0"/>
          </a:p>
        </p:txBody>
      </p:sp>
      <p:sp>
        <p:nvSpPr>
          <p:cNvPr id="14" name="Rectangle 13"/>
          <p:cNvSpPr/>
          <p:nvPr/>
        </p:nvSpPr>
        <p:spPr>
          <a:xfrm>
            <a:off x="395536" y="4293096"/>
            <a:ext cx="3744416" cy="83099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pt-PT" sz="1600" b="1" dirty="0">
                <a:solidFill>
                  <a:schemeClr val="bg1"/>
                </a:solidFill>
                <a:latin typeface="Arial Narrow" pitchFamily="34" charset="0"/>
              </a:rPr>
              <a:t>Desenvolver sistemas locais que permitam o armazenamento e utilização de possíveis excedentes de energia eólica</a:t>
            </a:r>
            <a:r>
              <a:rPr lang="pt-PT" sz="16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50393" y="4416206"/>
            <a:ext cx="1733775" cy="15696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600" b="1" dirty="0">
                <a:latin typeface="Arial Narrow" pitchFamily="34" charset="0"/>
              </a:rPr>
              <a:t>Implementar sistemas de autoconsumo de energia elétrica a partir de fontes renováveis </a:t>
            </a:r>
            <a:endParaRPr lang="pt-PT" sz="1600" dirty="0"/>
          </a:p>
        </p:txBody>
      </p:sp>
      <p:sp>
        <p:nvSpPr>
          <p:cNvPr id="17" name="Rectangle 16"/>
          <p:cNvSpPr/>
          <p:nvPr/>
        </p:nvSpPr>
        <p:spPr>
          <a:xfrm>
            <a:off x="395536" y="6186085"/>
            <a:ext cx="7560840" cy="697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400" b="1" dirty="0">
                <a:latin typeface="Arial Narrow" pitchFamily="34" charset="0"/>
              </a:rPr>
              <a:t>CM Pampilhosa da </a:t>
            </a:r>
            <a:r>
              <a:rPr lang="pt-PT" sz="1400" b="1" dirty="0" smtClean="0">
                <a:latin typeface="Arial Narrow" pitchFamily="34" charset="0"/>
              </a:rPr>
              <a:t>Serra;  Pinhais </a:t>
            </a:r>
            <a:r>
              <a:rPr lang="pt-PT" sz="1400" b="1" dirty="0">
                <a:latin typeface="Arial Narrow" pitchFamily="34" charset="0"/>
              </a:rPr>
              <a:t>do Zêzere, Associação para o </a:t>
            </a:r>
            <a:r>
              <a:rPr lang="pt-PT" sz="1400" b="1" dirty="0" smtClean="0">
                <a:latin typeface="Arial Narrow" pitchFamily="34" charset="0"/>
              </a:rPr>
              <a:t>Desenvolvimento; Sistema </a:t>
            </a:r>
            <a:r>
              <a:rPr lang="pt-PT" sz="1400" b="1" dirty="0">
                <a:latin typeface="Arial Narrow" pitchFamily="34" charset="0"/>
              </a:rPr>
              <a:t>Científico e </a:t>
            </a:r>
            <a:r>
              <a:rPr lang="pt-PT" sz="1400" b="1" dirty="0" smtClean="0">
                <a:latin typeface="Arial Narrow" pitchFamily="34" charset="0"/>
              </a:rPr>
              <a:t>Tecnológico; Comunidade </a:t>
            </a:r>
            <a:r>
              <a:rPr lang="pt-PT" sz="1400" b="1" dirty="0">
                <a:latin typeface="Arial Narrow" pitchFamily="34" charset="0"/>
              </a:rPr>
              <a:t>Intermunicipal da Região de Coimbra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036"/>
            <a:ext cx="9144000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23</a:t>
            </a:fld>
            <a:endParaRPr lang="pt-PT" dirty="0"/>
          </a:p>
        </p:txBody>
      </p:sp>
      <p:graphicFrame>
        <p:nvGraphicFramePr>
          <p:cNvPr id="5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9507557"/>
              </p:ext>
            </p:extLst>
          </p:nvPr>
        </p:nvGraphicFramePr>
        <p:xfrm>
          <a:off x="179512" y="1188564"/>
          <a:ext cx="8770500" cy="417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0500"/>
              </a:tblGrid>
              <a:tr h="417621">
                <a:tc>
                  <a:txBody>
                    <a:bodyPr/>
                    <a:lstStyle/>
                    <a:p>
                      <a:pPr algn="just"/>
                      <a:r>
                        <a:rPr lang="pt-PT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P5 | PROGRAMA DE QUALIFICAÇÃO E EMPREGO</a:t>
                      </a:r>
                      <a:endParaRPr lang="pt-PT" sz="18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23528" y="1785590"/>
            <a:ext cx="4176464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dirty="0">
                <a:latin typeface="Arial Narrow" pitchFamily="34" charset="0"/>
              </a:rPr>
              <a:t>programas de intervenção e </a:t>
            </a:r>
            <a:r>
              <a:rPr lang="pt-PT" b="1" dirty="0">
                <a:latin typeface="Arial Narrow" pitchFamily="34" charset="0"/>
              </a:rPr>
              <a:t>enriquecimento curricular </a:t>
            </a:r>
            <a:endParaRPr lang="pt-PT" dirty="0"/>
          </a:p>
        </p:txBody>
      </p:sp>
      <p:sp>
        <p:nvSpPr>
          <p:cNvPr id="6" name="Rectangle 5"/>
          <p:cNvSpPr/>
          <p:nvPr/>
        </p:nvSpPr>
        <p:spPr>
          <a:xfrm>
            <a:off x="315928" y="2607881"/>
            <a:ext cx="4184064" cy="120032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latin typeface="Arial Narrow" pitchFamily="34" charset="0"/>
              </a:rPr>
              <a:t>acompanhamento psicopedagógico </a:t>
            </a:r>
            <a:r>
              <a:rPr lang="pt-PT" dirty="0">
                <a:latin typeface="Arial Narrow" pitchFamily="34" charset="0"/>
              </a:rPr>
              <a:t>e outras componentes de apoio à aprendizagem bem como a orientação escolar e profissional dos jovens pampilhosenses</a:t>
            </a:r>
            <a:endParaRPr lang="pt-PT" dirty="0"/>
          </a:p>
        </p:txBody>
      </p:sp>
      <p:sp>
        <p:nvSpPr>
          <p:cNvPr id="7" name="Rectangle 6"/>
          <p:cNvSpPr/>
          <p:nvPr/>
        </p:nvSpPr>
        <p:spPr>
          <a:xfrm>
            <a:off x="4642370" y="1785589"/>
            <a:ext cx="4178102" cy="121310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dirty="0">
                <a:latin typeface="Arial Narrow" pitchFamily="34" charset="0"/>
              </a:rPr>
              <a:t> Criar </a:t>
            </a:r>
            <a:r>
              <a:rPr lang="pt-PT" b="1" dirty="0">
                <a:latin typeface="Arial Narrow" pitchFamily="34" charset="0"/>
              </a:rPr>
              <a:t>base de dados dos jovens do concelho </a:t>
            </a:r>
            <a:r>
              <a:rPr lang="pt-PT" b="1" dirty="0" smtClean="0">
                <a:latin typeface="Arial Narrow" pitchFamily="34" charset="0"/>
              </a:rPr>
              <a:t> - recursos humanos da Pampilhosa  </a:t>
            </a:r>
            <a:endParaRPr lang="pt-PT" dirty="0"/>
          </a:p>
        </p:txBody>
      </p:sp>
      <p:sp>
        <p:nvSpPr>
          <p:cNvPr id="8" name="Rectangle 7"/>
          <p:cNvSpPr/>
          <p:nvPr/>
        </p:nvSpPr>
        <p:spPr>
          <a:xfrm>
            <a:off x="315928" y="3934797"/>
            <a:ext cx="3031936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dirty="0">
                <a:latin typeface="Arial Narrow" pitchFamily="34" charset="0"/>
              </a:rPr>
              <a:t>Criar </a:t>
            </a:r>
            <a:r>
              <a:rPr lang="pt-PT" b="1" dirty="0">
                <a:latin typeface="Arial Narrow" pitchFamily="34" charset="0"/>
              </a:rPr>
              <a:t>bolsa de recursos humanos qualificados </a:t>
            </a:r>
            <a:r>
              <a:rPr lang="pt-PT" dirty="0">
                <a:latin typeface="Arial Narrow" pitchFamily="34" charset="0"/>
              </a:rPr>
              <a:t>da Pampilhosa</a:t>
            </a:r>
            <a:endParaRPr lang="pt-PT" dirty="0"/>
          </a:p>
        </p:txBody>
      </p:sp>
      <p:sp>
        <p:nvSpPr>
          <p:cNvPr id="9" name="Rectangle 8"/>
          <p:cNvSpPr/>
          <p:nvPr/>
        </p:nvSpPr>
        <p:spPr>
          <a:xfrm>
            <a:off x="315928" y="4953942"/>
            <a:ext cx="4184064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latin typeface="Arial Narrow" pitchFamily="34" charset="0"/>
              </a:rPr>
              <a:t>Estabelecer </a:t>
            </a:r>
            <a:r>
              <a:rPr lang="pt-PT" b="1" dirty="0" smtClean="0">
                <a:latin typeface="Arial Narrow" pitchFamily="34" charset="0"/>
              </a:rPr>
              <a:t>parceria </a:t>
            </a:r>
            <a:r>
              <a:rPr lang="pt-PT" b="1" dirty="0">
                <a:latin typeface="Arial Narrow" pitchFamily="34" charset="0"/>
              </a:rPr>
              <a:t>entre o município, escolas e empresas e implementar um programa de integração de curta duração</a:t>
            </a:r>
            <a:endParaRPr lang="pt-PT" dirty="0"/>
          </a:p>
        </p:txBody>
      </p:sp>
      <p:sp>
        <p:nvSpPr>
          <p:cNvPr id="10" name="Rectangle 9"/>
          <p:cNvSpPr/>
          <p:nvPr/>
        </p:nvSpPr>
        <p:spPr>
          <a:xfrm>
            <a:off x="4642370" y="3142709"/>
            <a:ext cx="4178102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 smtClean="0">
                <a:latin typeface="Arial Narrow" pitchFamily="34" charset="0"/>
              </a:rPr>
              <a:t>Programas de </a:t>
            </a:r>
            <a:r>
              <a:rPr lang="pt-PT" b="1" dirty="0">
                <a:latin typeface="Arial Narrow" pitchFamily="34" charset="0"/>
              </a:rPr>
              <a:t>qualificação e formação para </a:t>
            </a:r>
            <a:r>
              <a:rPr lang="pt-PT" b="1" dirty="0" smtClean="0">
                <a:latin typeface="Arial Narrow" pitchFamily="34" charset="0"/>
              </a:rPr>
              <a:t>adultos</a:t>
            </a:r>
            <a:endParaRPr lang="pt-PT" dirty="0"/>
          </a:p>
        </p:txBody>
      </p:sp>
      <p:sp>
        <p:nvSpPr>
          <p:cNvPr id="11" name="Rectangle 10"/>
          <p:cNvSpPr/>
          <p:nvPr/>
        </p:nvSpPr>
        <p:spPr>
          <a:xfrm>
            <a:off x="3491880" y="3934797"/>
            <a:ext cx="5328592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latin typeface="Arial Narrow" pitchFamily="34" charset="0"/>
              </a:rPr>
              <a:t>Reforçar a atuação e visibilidade do Gabinete de Apoio ao Empreendedor/Empresário </a:t>
            </a:r>
            <a:endParaRPr lang="pt-PT" dirty="0"/>
          </a:p>
        </p:txBody>
      </p:sp>
      <p:sp>
        <p:nvSpPr>
          <p:cNvPr id="12" name="Rectangle 11"/>
          <p:cNvSpPr/>
          <p:nvPr/>
        </p:nvSpPr>
        <p:spPr>
          <a:xfrm>
            <a:off x="4642370" y="4726885"/>
            <a:ext cx="4178102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dirty="0" smtClean="0">
                <a:latin typeface="Arial Narrow" pitchFamily="34" charset="0"/>
              </a:rPr>
              <a:t>Desenvolvimento do </a:t>
            </a:r>
            <a:r>
              <a:rPr lang="pt-PT" dirty="0">
                <a:latin typeface="Arial Narrow" pitchFamily="34" charset="0"/>
              </a:rPr>
              <a:t>potencial </a:t>
            </a:r>
            <a:r>
              <a:rPr lang="pt-PT" dirty="0" smtClean="0">
                <a:latin typeface="Arial Narrow" pitchFamily="34" charset="0"/>
              </a:rPr>
              <a:t>endógeno - </a:t>
            </a:r>
            <a:r>
              <a:rPr lang="pt-PT" b="1" dirty="0">
                <a:latin typeface="Arial Narrow" pitchFamily="34" charset="0"/>
              </a:rPr>
              <a:t>Promover o aumento do emprego </a:t>
            </a:r>
            <a:r>
              <a:rPr lang="pt-PT" dirty="0" smtClean="0">
                <a:latin typeface="Arial Narrow" pitchFamily="34" charset="0"/>
              </a:rPr>
              <a:t> </a:t>
            </a:r>
            <a:endParaRPr lang="pt-PT" dirty="0"/>
          </a:p>
        </p:txBody>
      </p:sp>
      <p:sp>
        <p:nvSpPr>
          <p:cNvPr id="13" name="Rectangle 12"/>
          <p:cNvSpPr/>
          <p:nvPr/>
        </p:nvSpPr>
        <p:spPr>
          <a:xfrm>
            <a:off x="4642370" y="5482098"/>
            <a:ext cx="4180766" cy="89923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Arial Narrow" pitchFamily="34" charset="0"/>
              </a:rPr>
              <a:t>refuncionalização de alguns edifícios do centro histórico </a:t>
            </a:r>
            <a:r>
              <a:rPr lang="pt-PT" dirty="0">
                <a:solidFill>
                  <a:schemeClr val="bg1"/>
                </a:solidFill>
                <a:latin typeface="Arial Narrow" pitchFamily="34" charset="0"/>
              </a:rPr>
              <a:t>da vila para acolhimento de investigadores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370" y="6439043"/>
            <a:ext cx="8174038" cy="374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400" b="1" dirty="0">
                <a:latin typeface="Arial Narrow" pitchFamily="34" charset="0"/>
              </a:rPr>
              <a:t>CM Pampilhosa da Serra; IEFP / </a:t>
            </a:r>
            <a:r>
              <a:rPr lang="pt-PT" sz="1400" b="1" dirty="0" err="1">
                <a:latin typeface="Arial Narrow" pitchFamily="34" charset="0"/>
              </a:rPr>
              <a:t>GIP</a:t>
            </a:r>
            <a:r>
              <a:rPr lang="pt-PT" sz="1400" b="1" dirty="0">
                <a:latin typeface="Arial Narrow" pitchFamily="34" charset="0"/>
              </a:rPr>
              <a:t>; Agrupamento de Escolas da Escalada / </a:t>
            </a:r>
            <a:r>
              <a:rPr lang="pt-PT" sz="1400" b="1" dirty="0" err="1">
                <a:latin typeface="Arial Narrow" pitchFamily="34" charset="0"/>
              </a:rPr>
              <a:t>ETPZP</a:t>
            </a:r>
            <a:endParaRPr lang="pt-PT" sz="1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036"/>
            <a:ext cx="9324528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24</a:t>
            </a:fld>
            <a:endParaRPr lang="pt-PT" dirty="0"/>
          </a:p>
        </p:txBody>
      </p:sp>
      <p:graphicFrame>
        <p:nvGraphicFramePr>
          <p:cNvPr id="5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3133397"/>
              </p:ext>
            </p:extLst>
          </p:nvPr>
        </p:nvGraphicFramePr>
        <p:xfrm>
          <a:off x="179512" y="1188564"/>
          <a:ext cx="8770500" cy="417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0500"/>
              </a:tblGrid>
              <a:tr h="417621"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pt-PT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P6</a:t>
                      </a:r>
                      <a:r>
                        <a:rPr lang="pt-PT" sz="1800" b="1" kern="1200" baseline="0" dirty="0" smtClean="0">
                          <a:solidFill>
                            <a:schemeClr val="lt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| PROGRAMA DE INCLUSÃO E VALORIZAÇÃO DA QUALIDADE DE VIDA</a:t>
                      </a:r>
                      <a:endParaRPr lang="pt-PT" sz="1800" b="1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83568" y="1916832"/>
            <a:ext cx="4067944" cy="923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latin typeface="Arial Narrow" pitchFamily="34" charset="0"/>
              </a:rPr>
              <a:t>Consolidar e qualificar uma rede institucional de respostas sociais de proximidade</a:t>
            </a:r>
            <a:endParaRPr lang="pt-PT" dirty="0"/>
          </a:p>
        </p:txBody>
      </p:sp>
      <p:sp>
        <p:nvSpPr>
          <p:cNvPr id="6" name="Rectangle 5"/>
          <p:cNvSpPr/>
          <p:nvPr/>
        </p:nvSpPr>
        <p:spPr>
          <a:xfrm>
            <a:off x="4901992" y="1916832"/>
            <a:ext cx="3558440" cy="10801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latin typeface="Arial Narrow" pitchFamily="34" charset="0"/>
              </a:rPr>
              <a:t>Criar uma base de dados com todos os serviços de suporte à qualidade de vida </a:t>
            </a:r>
            <a:endParaRPr lang="pt-PT" dirty="0"/>
          </a:p>
        </p:txBody>
      </p:sp>
      <p:sp>
        <p:nvSpPr>
          <p:cNvPr id="7" name="Rectangle 6"/>
          <p:cNvSpPr/>
          <p:nvPr/>
        </p:nvSpPr>
        <p:spPr>
          <a:xfrm>
            <a:off x="683568" y="2984177"/>
            <a:ext cx="4067944" cy="87687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Arial Narrow" pitchFamily="34" charset="0"/>
              </a:rPr>
              <a:t>Desenvolver e implementar estratégia de promoção cruzada </a:t>
            </a:r>
            <a:r>
              <a:rPr lang="pt-PT" b="1" dirty="0" smtClean="0">
                <a:solidFill>
                  <a:schemeClr val="bg1"/>
                </a:solidFill>
                <a:latin typeface="Arial Narrow" pitchFamily="34" charset="0"/>
              </a:rPr>
              <a:t> - serviços e território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01992" y="3229431"/>
            <a:ext cx="3558440" cy="10801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latin typeface="Arial Narrow" pitchFamily="34" charset="0"/>
              </a:rPr>
              <a:t>Criar Programa de voluntariado social para apoio a todos os cidadãos do concelho </a:t>
            </a:r>
            <a:endParaRPr lang="pt-PT" dirty="0"/>
          </a:p>
        </p:txBody>
      </p:sp>
      <p:sp>
        <p:nvSpPr>
          <p:cNvPr id="9" name="Rectangle 8"/>
          <p:cNvSpPr/>
          <p:nvPr/>
        </p:nvSpPr>
        <p:spPr>
          <a:xfrm>
            <a:off x="683568" y="3955914"/>
            <a:ext cx="4067944" cy="8073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latin typeface="Arial Narrow" pitchFamily="34" charset="0"/>
              </a:rPr>
              <a:t>Criar um calendário de atividades que permita o usufruto de todos os espaços de desporto e lazer do concelho </a:t>
            </a:r>
            <a:endParaRPr lang="pt-PT" dirty="0"/>
          </a:p>
        </p:txBody>
      </p:sp>
      <p:sp>
        <p:nvSpPr>
          <p:cNvPr id="10" name="Rectangle 9"/>
          <p:cNvSpPr/>
          <p:nvPr/>
        </p:nvSpPr>
        <p:spPr>
          <a:xfrm>
            <a:off x="4932038" y="4416204"/>
            <a:ext cx="3528394" cy="129033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Arial Narrow" pitchFamily="34" charset="0"/>
              </a:rPr>
              <a:t>Implementar sistema virtual de acompanhamento e monitorização da qualidade de vida de cidadãos especiais 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4967" y="4972526"/>
            <a:ext cx="4567025" cy="73401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Arial Narrow" pitchFamily="34" charset="0"/>
              </a:rPr>
              <a:t>Rede de serviços móveis da Pampilhosa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4968" y="6179597"/>
            <a:ext cx="620934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400" b="1" dirty="0">
                <a:latin typeface="Arial Narrow" pitchFamily="34" charset="0"/>
              </a:rPr>
              <a:t>CM Pampilhosa da </a:t>
            </a:r>
            <a:r>
              <a:rPr lang="pt-PT" sz="1400" b="1" dirty="0" smtClean="0">
                <a:latin typeface="Arial Narrow" pitchFamily="34" charset="0"/>
              </a:rPr>
              <a:t>Serra;  </a:t>
            </a:r>
            <a:r>
              <a:rPr lang="pt-PT" sz="1400" b="1" dirty="0" err="1" smtClean="0">
                <a:latin typeface="Arial Narrow" pitchFamily="34" charset="0"/>
              </a:rPr>
              <a:t>IPSS</a:t>
            </a:r>
            <a:r>
              <a:rPr lang="pt-PT" sz="1400" b="1" dirty="0" smtClean="0">
                <a:latin typeface="Arial Narrow" pitchFamily="34" charset="0"/>
              </a:rPr>
              <a:t>;  Casa </a:t>
            </a:r>
            <a:r>
              <a:rPr lang="pt-PT" sz="1400" b="1" dirty="0">
                <a:latin typeface="Arial Narrow" pitchFamily="34" charset="0"/>
              </a:rPr>
              <a:t>do Concelho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9036"/>
            <a:ext cx="9324528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3. Programa Estratégico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25</a:t>
            </a:fld>
            <a:endParaRPr lang="pt-PT" dirty="0"/>
          </a:p>
        </p:txBody>
      </p:sp>
      <p:graphicFrame>
        <p:nvGraphicFramePr>
          <p:cNvPr id="7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3412653"/>
              </p:ext>
            </p:extLst>
          </p:nvPr>
        </p:nvGraphicFramePr>
        <p:xfrm>
          <a:off x="179512" y="1188565"/>
          <a:ext cx="8770500" cy="3836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0500"/>
              </a:tblGrid>
              <a:tr h="383690">
                <a:tc>
                  <a:txBody>
                    <a:bodyPr/>
                    <a:lstStyle/>
                    <a:p>
                      <a:pPr marL="0" algn="just" defTabSz="914400" rtl="0" eaLnBrk="1" latinLnBrk="0" hangingPunct="1"/>
                      <a:r>
                        <a:rPr lang="pt-PT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P7 | PROGRAMA DE VALORIZAÇÃO URBANA E TERRITORIAL</a:t>
                      </a:r>
                      <a:endParaRPr lang="pt-PT" sz="1800" b="1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3592463"/>
              </p:ext>
            </p:extLst>
          </p:nvPr>
        </p:nvGraphicFramePr>
        <p:xfrm>
          <a:off x="179512" y="6381328"/>
          <a:ext cx="7618372" cy="4161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18372"/>
              </a:tblGrid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pt-PT" sz="14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CM Pampilhosa da Serra; Estradas de Portugal; Operadoras de telecomunicações</a:t>
                      </a:r>
                    </a:p>
                    <a:p>
                      <a:pPr marL="171450" indent="-171450">
                        <a:lnSpc>
                          <a:spcPct val="150000"/>
                        </a:lnSpc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pt-PT" sz="100" b="1" kern="1200" baseline="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03040" y="1877705"/>
            <a:ext cx="3636912" cy="136796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dirty="0">
                <a:latin typeface="Arial Narrow" pitchFamily="34" charset="0"/>
              </a:rPr>
              <a:t>Implementar ações de sensibilização para proprietários </a:t>
            </a:r>
            <a:r>
              <a:rPr lang="pt-PT" dirty="0" smtClean="0">
                <a:latin typeface="Arial Narrow" pitchFamily="34" charset="0"/>
              </a:rPr>
              <a:t>- </a:t>
            </a:r>
            <a:r>
              <a:rPr lang="pt-PT" b="1" dirty="0">
                <a:latin typeface="Arial Narrow" pitchFamily="34" charset="0"/>
              </a:rPr>
              <a:t>requalificação das casas</a:t>
            </a:r>
            <a:r>
              <a:rPr lang="pt-PT" dirty="0">
                <a:latin typeface="Arial Narrow" pitchFamily="34" charset="0"/>
              </a:rPr>
              <a:t>, mantendo materiais adequados e tradicionais</a:t>
            </a:r>
            <a:endParaRPr lang="pt-PT" dirty="0"/>
          </a:p>
        </p:txBody>
      </p:sp>
      <p:sp>
        <p:nvSpPr>
          <p:cNvPr id="5" name="Rectangle 4"/>
          <p:cNvSpPr/>
          <p:nvPr/>
        </p:nvSpPr>
        <p:spPr>
          <a:xfrm>
            <a:off x="503040" y="3316312"/>
            <a:ext cx="5077072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latin typeface="Arial Narrow" pitchFamily="34" charset="0"/>
              </a:rPr>
              <a:t>Sensibilizar empreiteiros e construtores civis </a:t>
            </a:r>
            <a:r>
              <a:rPr lang="pt-PT" dirty="0">
                <a:latin typeface="Arial Narrow" pitchFamily="34" charset="0"/>
              </a:rPr>
              <a:t>para a mesma matéria</a:t>
            </a:r>
            <a:endParaRPr lang="pt-PT" dirty="0"/>
          </a:p>
        </p:txBody>
      </p:sp>
      <p:sp>
        <p:nvSpPr>
          <p:cNvPr id="6" name="Rectangle 5"/>
          <p:cNvSpPr/>
          <p:nvPr/>
        </p:nvSpPr>
        <p:spPr>
          <a:xfrm>
            <a:off x="4259560" y="2599341"/>
            <a:ext cx="4572000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Arial Narrow" pitchFamily="34" charset="0"/>
              </a:rPr>
              <a:t>Implementar concurso municipal “casa mais pampilhosense” 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83968" y="1877705"/>
            <a:ext cx="4547592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dirty="0">
                <a:latin typeface="Arial Narrow" pitchFamily="34" charset="0"/>
              </a:rPr>
              <a:t>Assegurar a </a:t>
            </a:r>
            <a:r>
              <a:rPr lang="pt-PT" b="1" dirty="0">
                <a:latin typeface="Arial Narrow" pitchFamily="34" charset="0"/>
              </a:rPr>
              <a:t>integração da eficiência energética </a:t>
            </a:r>
            <a:r>
              <a:rPr lang="pt-PT" dirty="0">
                <a:latin typeface="Arial Narrow" pitchFamily="34" charset="0"/>
              </a:rPr>
              <a:t>em todas as intervenções </a:t>
            </a:r>
            <a:endParaRPr lang="pt-PT" dirty="0"/>
          </a:p>
        </p:txBody>
      </p:sp>
      <p:sp>
        <p:nvSpPr>
          <p:cNvPr id="10" name="Rectangle 9"/>
          <p:cNvSpPr/>
          <p:nvPr/>
        </p:nvSpPr>
        <p:spPr>
          <a:xfrm>
            <a:off x="5292080" y="4089846"/>
            <a:ext cx="3539480" cy="92333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Arial Narrow" pitchFamily="34" charset="0"/>
              </a:rPr>
              <a:t>Requalificar do ponto de vista urbano e ambiental o centro da Vila de Pampilhosa da Serra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3040" y="4070289"/>
            <a:ext cx="4572000" cy="87087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anchor="ctr">
            <a:no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pt-PT" dirty="0">
                <a:latin typeface="Arial Narrow" pitchFamily="34" charset="0"/>
              </a:rPr>
              <a:t> </a:t>
            </a:r>
            <a:r>
              <a:rPr lang="pt-PT" b="1" dirty="0">
                <a:latin typeface="Arial Narrow" pitchFamily="34" charset="0"/>
              </a:rPr>
              <a:t>Requalificar os aglomerados urbanos do concelho </a:t>
            </a:r>
            <a:r>
              <a:rPr lang="pt-PT" dirty="0">
                <a:latin typeface="Arial Narrow" pitchFamily="34" charset="0"/>
              </a:rPr>
              <a:t>e manutenção da sua traça original;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24128" y="3316311"/>
            <a:ext cx="3107432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Arial Narrow" pitchFamily="34" charset="0"/>
              </a:rPr>
              <a:t>Implementar Rede de dados 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3040" y="5169966"/>
            <a:ext cx="6558780" cy="92333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Arial Narrow" pitchFamily="34" charset="0"/>
              </a:rPr>
              <a:t>Requalificar e manter as acessibilidades</a:t>
            </a:r>
            <a:r>
              <a:rPr lang="pt-PT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pt-PT" dirty="0" err="1">
                <a:solidFill>
                  <a:schemeClr val="bg1"/>
                </a:solidFill>
                <a:latin typeface="Arial Narrow" pitchFamily="34" charset="0"/>
              </a:rPr>
              <a:t>intra</a:t>
            </a:r>
            <a:r>
              <a:rPr lang="pt-PT" dirty="0">
                <a:solidFill>
                  <a:schemeClr val="bg1"/>
                </a:solidFill>
                <a:latin typeface="Arial Narrow" pitchFamily="34" charset="0"/>
              </a:rPr>
              <a:t> e </a:t>
            </a:r>
            <a:r>
              <a:rPr lang="pt-PT" dirty="0" err="1">
                <a:solidFill>
                  <a:schemeClr val="bg1"/>
                </a:solidFill>
                <a:latin typeface="Arial Narrow" pitchFamily="34" charset="0"/>
              </a:rPr>
              <a:t>inter</a:t>
            </a:r>
            <a:r>
              <a:rPr lang="pt-PT" dirty="0">
                <a:solidFill>
                  <a:schemeClr val="bg1"/>
                </a:solidFill>
                <a:latin typeface="Arial Narrow" pitchFamily="34" charset="0"/>
              </a:rPr>
              <a:t> concelhias, nomeadamente a Coimbra e à </a:t>
            </a:r>
            <a:r>
              <a:rPr lang="pt-PT" dirty="0" err="1">
                <a:solidFill>
                  <a:schemeClr val="bg1"/>
                </a:solidFill>
                <a:latin typeface="Arial Narrow" pitchFamily="34" charset="0"/>
              </a:rPr>
              <a:t>A23</a:t>
            </a:r>
            <a:r>
              <a:rPr lang="pt-PT" dirty="0">
                <a:solidFill>
                  <a:schemeClr val="bg1"/>
                </a:solidFill>
                <a:latin typeface="Arial Narrow" pitchFamily="34" charset="0"/>
              </a:rPr>
              <a:t> (Fundão, Castelo Branco).</a:t>
            </a:r>
            <a:endParaRPr lang="pt-PT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26</a:t>
            </a:fld>
            <a:endParaRPr lang="pt-PT"/>
          </a:p>
        </p:txBody>
      </p:sp>
      <p:sp>
        <p:nvSpPr>
          <p:cNvPr id="6" name="Rectângulo 5"/>
          <p:cNvSpPr/>
          <p:nvPr/>
        </p:nvSpPr>
        <p:spPr>
          <a:xfrm>
            <a:off x="0" y="4509120"/>
            <a:ext cx="9144000" cy="234888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ctângulo 6"/>
          <p:cNvSpPr/>
          <p:nvPr/>
        </p:nvSpPr>
        <p:spPr>
          <a:xfrm>
            <a:off x="0" y="0"/>
            <a:ext cx="9144000" cy="436510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8" name="Picture 7" descr="http://www.dueceira.pt/images/news/198_pampilhosa%20log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0796" y="3140968"/>
            <a:ext cx="1002407" cy="1000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1. Enquadramento e Metodologia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15516" y="1196752"/>
            <a:ext cx="8280920" cy="1008112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  <a:buNone/>
            </a:pPr>
            <a:r>
              <a:rPr lang="pt-PT" sz="1800" b="1" dirty="0" smtClean="0">
                <a:latin typeface="Arial Narrow" pitchFamily="34" charset="0"/>
              </a:rPr>
              <a:t>CONTEXTO EUROPA 2020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pt-PT" sz="1800" dirty="0">
                <a:latin typeface="Arial Narrow" pitchFamily="34" charset="0"/>
              </a:rPr>
              <a:t>Para o futuro da UE, são estabelecidas na Estratégia Europa 2020 (EE2020) três prioridades que se reforçam mutuamente</a:t>
            </a:r>
            <a:r>
              <a:rPr lang="pt-PT" sz="1800" b="1" dirty="0">
                <a:latin typeface="Arial Narrow" pitchFamily="34" charset="0"/>
              </a:rPr>
              <a:t>:</a:t>
            </a:r>
            <a:r>
              <a:rPr lang="pt-PT" sz="1800" dirty="0">
                <a:latin typeface="Arial Narrow" pitchFamily="34" charset="0"/>
              </a:rPr>
              <a:t> </a:t>
            </a:r>
          </a:p>
          <a:p>
            <a:pPr marL="0" indent="0">
              <a:lnSpc>
                <a:spcPct val="170000"/>
              </a:lnSpc>
            </a:pPr>
            <a:endParaRPr lang="pt-PT" sz="1800" dirty="0" smtClean="0">
              <a:latin typeface="Arial Narrow" pitchFamily="34" charset="0"/>
            </a:endParaRPr>
          </a:p>
          <a:p>
            <a:pPr marL="0" indent="0">
              <a:lnSpc>
                <a:spcPct val="170000"/>
              </a:lnSpc>
            </a:pPr>
            <a:endParaRPr lang="pt-PT" sz="1800" dirty="0">
              <a:latin typeface="Arial Narrow" pitchFamily="34" charset="0"/>
            </a:endParaRPr>
          </a:p>
          <a:p>
            <a:pPr marL="0" indent="0">
              <a:lnSpc>
                <a:spcPct val="170000"/>
              </a:lnSpc>
            </a:pPr>
            <a:endParaRPr lang="pt-PT" sz="1800" dirty="0" smtClean="0">
              <a:latin typeface="Arial Narrow" pitchFamily="34" charset="0"/>
            </a:endParaRPr>
          </a:p>
          <a:p>
            <a:pPr marL="0" indent="0">
              <a:lnSpc>
                <a:spcPct val="170000"/>
              </a:lnSpc>
            </a:pPr>
            <a:endParaRPr lang="pt-PT" sz="1800" dirty="0">
              <a:latin typeface="Arial Narrow" pitchFamily="34" charset="0"/>
            </a:endParaRPr>
          </a:p>
          <a:p>
            <a:pPr marL="0" indent="0">
              <a:lnSpc>
                <a:spcPct val="170000"/>
              </a:lnSpc>
            </a:pPr>
            <a:endParaRPr lang="pt-PT" sz="1800" dirty="0" smtClean="0">
              <a:latin typeface="Arial Narrow" pitchFamily="34" charset="0"/>
            </a:endParaRPr>
          </a:p>
          <a:p>
            <a:pPr marL="0" indent="0">
              <a:lnSpc>
                <a:spcPct val="170000"/>
              </a:lnSpc>
            </a:pPr>
            <a:endParaRPr lang="pt-PT" sz="1800" dirty="0" smtClean="0">
              <a:latin typeface="Arial Narrow" pitchFamily="34" charset="0"/>
            </a:endParaRPr>
          </a:p>
        </p:txBody>
      </p:sp>
      <p:sp>
        <p:nvSpPr>
          <p:cNvPr id="8" name="Marcador de Posição do Número do Diapositivo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3</a:t>
            </a:fld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611560" y="6392361"/>
            <a:ext cx="82089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/>
              <a:t>Fonte: http://ec.europa.eu/europe2020/reaching-the-goals/flagship-initiatives/index_pt.htm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xmlns="" val="616483928"/>
              </p:ext>
            </p:extLst>
          </p:nvPr>
        </p:nvGraphicFramePr>
        <p:xfrm>
          <a:off x="588186" y="2751729"/>
          <a:ext cx="360040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4355976" y="2852936"/>
            <a:ext cx="4788024" cy="2618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pt-PT" dirty="0" smtClean="0">
                <a:latin typeface="Arial Narrow" pitchFamily="34" charset="0"/>
              </a:rPr>
              <a:t>A </a:t>
            </a:r>
            <a:r>
              <a:rPr lang="pt-PT" dirty="0">
                <a:latin typeface="Arial Narrow" pitchFamily="34" charset="0"/>
              </a:rPr>
              <a:t>concretização destas prioridades passa pela restruturação das estratégias e políticas comunitárias de suporte ao desenvolvimento dos diferentes estados-membro e das suas regiões, e pela formulação de quadros regionais de atuação baseados em estratégias de especialização concertadas e alinhadas com as metas europeias – </a:t>
            </a:r>
            <a:r>
              <a:rPr lang="pt-PT" b="1" i="1" dirty="0">
                <a:latin typeface="Arial Narrow" pitchFamily="34" charset="0"/>
              </a:rPr>
              <a:t>estratégias de especialização inteligente.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-13284" y="0"/>
            <a:ext cx="9157284" cy="1143000"/>
          </a:xfr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b="1" cap="small" dirty="0">
                <a:solidFill>
                  <a:schemeClr val="bg1"/>
                </a:solidFill>
                <a:latin typeface="Arial Narrow" pitchFamily="34" charset="0"/>
              </a:rPr>
              <a:t>1. </a:t>
            </a:r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Enquadramento e Metodologia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4</a:t>
            </a:fld>
            <a:endParaRPr lang="pt-PT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65950" y="2016758"/>
            <a:ext cx="6034242" cy="25292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just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Aft>
                <a:spcPts val="1200"/>
              </a:spcAft>
              <a:buClr>
                <a:srgbClr val="5ABAC7"/>
              </a:buClr>
              <a:buNone/>
            </a:pPr>
            <a:r>
              <a:rPr lang="es-ES" sz="18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Principais</a:t>
            </a:r>
            <a:r>
              <a:rPr lang="es-ES" sz="1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s-ES" sz="18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diferenças</a:t>
            </a:r>
            <a:r>
              <a:rPr lang="es-ES" sz="1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s-ES" sz="18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em</a:t>
            </a:r>
            <a:r>
              <a:rPr lang="es-ES" sz="1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s-ES" sz="18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relação</a:t>
            </a:r>
            <a:r>
              <a:rPr lang="es-ES" sz="1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s-ES" sz="1800" b="1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ao</a:t>
            </a:r>
            <a:r>
              <a:rPr lang="es-ES" sz="1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período 2007-2013:</a:t>
            </a:r>
          </a:p>
          <a:p>
            <a:pPr>
              <a:spcAft>
                <a:spcPts val="1200"/>
              </a:spcAft>
              <a:buClr>
                <a:srgbClr val="5ABAC7"/>
              </a:buClr>
              <a:buFont typeface="Wingdings" pitchFamily="2" charset="2"/>
              <a:buChar char="§"/>
            </a:pPr>
            <a:r>
              <a:rPr lang="es-ES" sz="1800" kern="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Programação</a:t>
            </a: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</a:t>
            </a:r>
            <a:r>
              <a:rPr lang="es-ES" sz="1800" kern="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baseada</a:t>
            </a: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s-ES" sz="1800" kern="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em</a:t>
            </a: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resultados</a:t>
            </a:r>
            <a:r>
              <a:rPr lang="es-ES" sz="1800" kern="0" dirty="0">
                <a:solidFill>
                  <a:schemeClr val="tx1"/>
                </a:solidFill>
                <a:latin typeface="Arial Narrow" panose="020B0606020202030204" pitchFamily="34" charset="0"/>
              </a:rPr>
              <a:t>;</a:t>
            </a:r>
          </a:p>
          <a:p>
            <a:pPr>
              <a:spcAft>
                <a:spcPts val="1200"/>
              </a:spcAft>
              <a:buClr>
                <a:srgbClr val="5ABAC7"/>
              </a:buClr>
              <a:buFont typeface="Wingdings" pitchFamily="2" charset="2"/>
              <a:buChar char="§"/>
            </a:pP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Papel </a:t>
            </a:r>
            <a:r>
              <a:rPr lang="es-ES" sz="1800" kern="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reforçado</a:t>
            </a: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das </a:t>
            </a:r>
            <a:r>
              <a:rPr lang="es-ES" sz="1800" kern="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avaliações</a:t>
            </a: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ex </a:t>
            </a:r>
            <a:r>
              <a:rPr lang="es-ES" sz="1800" kern="0" dirty="0">
                <a:solidFill>
                  <a:schemeClr val="tx1"/>
                </a:solidFill>
                <a:latin typeface="Arial Narrow" panose="020B0606020202030204" pitchFamily="34" charset="0"/>
              </a:rPr>
              <a:t>ante;</a:t>
            </a:r>
          </a:p>
          <a:p>
            <a:pPr>
              <a:spcAft>
                <a:spcPts val="1200"/>
              </a:spcAft>
              <a:buClr>
                <a:srgbClr val="5ABAC7"/>
              </a:buClr>
              <a:buFont typeface="Wingdings" pitchFamily="2" charset="2"/>
              <a:buChar char="§"/>
            </a:pPr>
            <a:r>
              <a:rPr lang="es-ES" sz="1800" kern="0" dirty="0" err="1">
                <a:solidFill>
                  <a:schemeClr val="tx1"/>
                </a:solidFill>
                <a:latin typeface="Arial Narrow" panose="020B0606020202030204" pitchFamily="34" charset="0"/>
              </a:rPr>
              <a:t>Concentração</a:t>
            </a:r>
            <a:r>
              <a:rPr lang="es-ES" sz="1800" kern="0" dirty="0">
                <a:solidFill>
                  <a:schemeClr val="tx1"/>
                </a:solidFill>
                <a:latin typeface="Arial Narrow" panose="020B0606020202030204" pitchFamily="34" charset="0"/>
              </a:rPr>
              <a:t>  </a:t>
            </a: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temática;</a:t>
            </a:r>
          </a:p>
          <a:p>
            <a:pPr>
              <a:spcAft>
                <a:spcPts val="1200"/>
              </a:spcAft>
              <a:buClr>
                <a:srgbClr val="5ABAC7"/>
              </a:buClr>
              <a:buFont typeface="Wingdings" pitchFamily="2" charset="2"/>
              <a:buChar char="§"/>
            </a:pPr>
            <a:r>
              <a:rPr lang="es-ES" sz="1800" kern="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Abordagem</a:t>
            </a: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s-ES" sz="1800" kern="0" dirty="0" err="1" smtClean="0">
                <a:solidFill>
                  <a:schemeClr val="tx1"/>
                </a:solidFill>
                <a:latin typeface="Arial Narrow" panose="020B0606020202030204" pitchFamily="34" charset="0"/>
              </a:rPr>
              <a:t>multifundos</a:t>
            </a:r>
            <a:r>
              <a:rPr lang="es-ES" sz="1800" kern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1194387"/>
            <a:ext cx="6527295" cy="506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70000"/>
              </a:lnSpc>
              <a:spcBef>
                <a:spcPct val="20000"/>
              </a:spcBef>
              <a:spcAft>
                <a:spcPts val="600"/>
              </a:spcAft>
              <a:buClr>
                <a:srgbClr val="CC0000"/>
              </a:buClr>
            </a:pPr>
            <a:r>
              <a:rPr lang="pt-PT" b="1" dirty="0" smtClean="0">
                <a:latin typeface="Arial Narrow" pitchFamily="34" charset="0"/>
              </a:rPr>
              <a:t>EUROPA 2020 E O PERÍODO DE PROGRAMAÇÃO 2014-2020</a:t>
            </a:r>
            <a:endParaRPr lang="en-US" b="1" dirty="0">
              <a:latin typeface="Arial Narrow" pitchFamily="34" charset="0"/>
            </a:endParaRPr>
          </a:p>
        </p:txBody>
      </p:sp>
      <p:pic>
        <p:nvPicPr>
          <p:cNvPr id="12" name="Picture 2" descr="http://4.bp.blogspot.com/-_0sEG6n9694/T0eTQ1fkVDI/AAAAAAAAH08/9xENwX5qBE0/s1600/acordo+internacional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40152" y="2813659"/>
            <a:ext cx="2629272" cy="19121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5</a:t>
            </a:fld>
            <a:endParaRPr lang="pt-PT" dirty="0"/>
          </a:p>
        </p:txBody>
      </p:sp>
      <p:sp>
        <p:nvSpPr>
          <p:cNvPr id="5" name="TextBox 4"/>
          <p:cNvSpPr txBox="1"/>
          <p:nvPr/>
        </p:nvSpPr>
        <p:spPr>
          <a:xfrm>
            <a:off x="242335" y="3054439"/>
            <a:ext cx="1991489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t-PT" sz="1400" b="1" dirty="0" smtClean="0">
                <a:latin typeface="Arial Narrow" panose="020B0606020202030204" pitchFamily="34" charset="0"/>
              </a:rPr>
              <a:t>Programas </a:t>
            </a:r>
            <a:r>
              <a:rPr lang="pt-PT" sz="1400" b="1" dirty="0">
                <a:latin typeface="Arial Narrow" panose="020B0606020202030204" pitchFamily="34" charset="0"/>
              </a:rPr>
              <a:t>Operacionais Temáticos</a:t>
            </a:r>
          </a:p>
          <a:p>
            <a:pPr lvl="0"/>
            <a:r>
              <a:rPr lang="pt-PT" sz="1400" dirty="0" smtClean="0">
                <a:latin typeface="Arial Narrow" panose="020B0606020202030204" pitchFamily="34" charset="0"/>
              </a:rPr>
              <a:t>i. Competitividade </a:t>
            </a:r>
            <a:r>
              <a:rPr lang="pt-PT" sz="1400" dirty="0">
                <a:latin typeface="Arial Narrow" panose="020B0606020202030204" pitchFamily="34" charset="0"/>
              </a:rPr>
              <a:t>e </a:t>
            </a:r>
            <a:r>
              <a:rPr lang="pt-PT" sz="1400" dirty="0" smtClean="0">
                <a:latin typeface="Arial Narrow" panose="020B0606020202030204" pitchFamily="34" charset="0"/>
              </a:rPr>
              <a:t>internacionalização</a:t>
            </a:r>
          </a:p>
          <a:p>
            <a:pPr lvl="0"/>
            <a:r>
              <a:rPr lang="pt-PT" sz="1400" dirty="0" err="1" smtClean="0">
                <a:latin typeface="Arial Narrow" panose="020B0606020202030204" pitchFamily="34" charset="0"/>
              </a:rPr>
              <a:t>ii</a:t>
            </a:r>
            <a:r>
              <a:rPr lang="pt-PT" sz="1400" dirty="0">
                <a:latin typeface="Arial Narrow" panose="020B0606020202030204" pitchFamily="34" charset="0"/>
              </a:rPr>
              <a:t>. Inclusão social e emprego</a:t>
            </a:r>
          </a:p>
          <a:p>
            <a:pPr lvl="0"/>
            <a:r>
              <a:rPr lang="pt-PT" sz="1400" dirty="0" err="1">
                <a:latin typeface="Arial Narrow" panose="020B0606020202030204" pitchFamily="34" charset="0"/>
              </a:rPr>
              <a:t>iii</a:t>
            </a:r>
            <a:r>
              <a:rPr lang="pt-PT" sz="1400" dirty="0">
                <a:latin typeface="Arial Narrow" panose="020B0606020202030204" pitchFamily="34" charset="0"/>
              </a:rPr>
              <a:t>. Capital humano</a:t>
            </a:r>
          </a:p>
          <a:p>
            <a:pPr lvl="0"/>
            <a:r>
              <a:rPr lang="pt-PT" sz="1400" dirty="0" err="1">
                <a:latin typeface="Arial Narrow" panose="020B0606020202030204" pitchFamily="34" charset="0"/>
              </a:rPr>
              <a:t>iv</a:t>
            </a:r>
            <a:r>
              <a:rPr lang="pt-PT" sz="1400" dirty="0">
                <a:latin typeface="Arial Narrow" panose="020B0606020202030204" pitchFamily="34" charset="0"/>
              </a:rPr>
              <a:t>. Sustentabilidade e eficiência no uso de </a:t>
            </a:r>
            <a:r>
              <a:rPr lang="pt-PT" sz="1400" dirty="0" smtClean="0">
                <a:latin typeface="Arial Narrow" panose="020B0606020202030204" pitchFamily="34" charset="0"/>
              </a:rPr>
              <a:t>recursos</a:t>
            </a:r>
            <a:endParaRPr lang="pt-PT" sz="1400" dirty="0">
              <a:latin typeface="Arial Narrow" panose="020B0606020202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9139" y="3054439"/>
            <a:ext cx="1933301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t-PT" sz="1400" b="1" dirty="0">
                <a:latin typeface="Arial Narrow" panose="020B0606020202030204" pitchFamily="34" charset="0"/>
              </a:rPr>
              <a:t>Programas Operacionais </a:t>
            </a:r>
            <a:r>
              <a:rPr lang="pt-PT" sz="1400" b="1" dirty="0" smtClean="0">
                <a:latin typeface="Arial Narrow" panose="020B0606020202030204" pitchFamily="34" charset="0"/>
              </a:rPr>
              <a:t>Regionais</a:t>
            </a:r>
          </a:p>
          <a:p>
            <a:pPr lvl="0" algn="ctr"/>
            <a:endParaRPr lang="pt-PT" sz="1400" dirty="0">
              <a:latin typeface="Arial Narrow" panose="020B0606020202030204" pitchFamily="34" charset="0"/>
            </a:endParaRPr>
          </a:p>
          <a:p>
            <a:pPr lvl="0"/>
            <a:r>
              <a:rPr lang="pt-PT" sz="1400" dirty="0">
                <a:latin typeface="Arial Narrow" panose="020B0606020202030204" pitchFamily="34" charset="0"/>
              </a:rPr>
              <a:t>i. Norte</a:t>
            </a:r>
          </a:p>
          <a:p>
            <a:pPr lvl="0"/>
            <a:r>
              <a:rPr lang="pt-PT" sz="1400" dirty="0" err="1">
                <a:latin typeface="Arial Narrow" panose="020B0606020202030204" pitchFamily="34" charset="0"/>
              </a:rPr>
              <a:t>ii</a:t>
            </a:r>
            <a:r>
              <a:rPr lang="pt-PT" sz="1400" dirty="0">
                <a:latin typeface="Arial Narrow" panose="020B0606020202030204" pitchFamily="34" charset="0"/>
              </a:rPr>
              <a:t>. Centro</a:t>
            </a:r>
          </a:p>
          <a:p>
            <a:pPr lvl="0"/>
            <a:r>
              <a:rPr lang="pt-PT" sz="1400" dirty="0" err="1">
                <a:latin typeface="Arial Narrow" panose="020B0606020202030204" pitchFamily="34" charset="0"/>
              </a:rPr>
              <a:t>iii</a:t>
            </a:r>
            <a:r>
              <a:rPr lang="pt-PT" sz="1400" dirty="0">
                <a:latin typeface="Arial Narrow" panose="020B0606020202030204" pitchFamily="34" charset="0"/>
              </a:rPr>
              <a:t>. Lisboa</a:t>
            </a:r>
          </a:p>
          <a:p>
            <a:pPr lvl="0"/>
            <a:r>
              <a:rPr lang="pt-PT" sz="1400" dirty="0" err="1">
                <a:latin typeface="Arial Narrow" panose="020B0606020202030204" pitchFamily="34" charset="0"/>
              </a:rPr>
              <a:t>iv</a:t>
            </a:r>
            <a:r>
              <a:rPr lang="pt-PT" sz="1400" dirty="0">
                <a:latin typeface="Arial Narrow" panose="020B0606020202030204" pitchFamily="34" charset="0"/>
              </a:rPr>
              <a:t>. Alentejo</a:t>
            </a:r>
          </a:p>
          <a:p>
            <a:pPr lvl="0"/>
            <a:r>
              <a:rPr lang="pt-PT" sz="1400" dirty="0">
                <a:latin typeface="Arial Narrow" panose="020B0606020202030204" pitchFamily="34" charset="0"/>
              </a:rPr>
              <a:t>v. Algarve</a:t>
            </a:r>
          </a:p>
          <a:p>
            <a:pPr lvl="0"/>
            <a:r>
              <a:rPr lang="pt-PT" sz="1400" dirty="0">
                <a:latin typeface="Arial Narrow" panose="020B0606020202030204" pitchFamily="34" charset="0"/>
              </a:rPr>
              <a:t>vi. Madeira</a:t>
            </a:r>
          </a:p>
          <a:p>
            <a:pPr lvl="0"/>
            <a:r>
              <a:rPr lang="pt-PT" sz="1400" dirty="0" err="1">
                <a:latin typeface="Arial Narrow" panose="020B0606020202030204" pitchFamily="34" charset="0"/>
              </a:rPr>
              <a:t>vii</a:t>
            </a:r>
            <a:r>
              <a:rPr lang="pt-PT" sz="1400" dirty="0">
                <a:latin typeface="Arial Narrow" panose="020B0606020202030204" pitchFamily="34" charset="0"/>
              </a:rPr>
              <a:t>. Açores</a:t>
            </a:r>
          </a:p>
        </p:txBody>
      </p:sp>
      <p:sp>
        <p:nvSpPr>
          <p:cNvPr id="7" name="Rectangle 6"/>
          <p:cNvSpPr/>
          <p:nvPr/>
        </p:nvSpPr>
        <p:spPr>
          <a:xfrm>
            <a:off x="4310816" y="3054439"/>
            <a:ext cx="1012334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 wrap="square" lIns="36000" rIns="36000">
            <a:spAutoFit/>
          </a:bodyPr>
          <a:lstStyle/>
          <a:p>
            <a:pPr lvl="0" algn="ctr"/>
            <a:endParaRPr lang="pt-PT" sz="1400" b="1" dirty="0" smtClean="0">
              <a:latin typeface="Arial Narrow" panose="020B0606020202030204" pitchFamily="34" charset="0"/>
            </a:endParaRPr>
          </a:p>
          <a:p>
            <a:pPr lvl="0" algn="ctr"/>
            <a:endParaRPr lang="pt-PT" sz="1400" b="1" dirty="0" smtClean="0">
              <a:latin typeface="Arial Narrow" panose="020B0606020202030204" pitchFamily="34" charset="0"/>
            </a:endParaRPr>
          </a:p>
          <a:p>
            <a:pPr lvl="0" algn="ctr"/>
            <a:endParaRPr lang="pt-PT" sz="1400" b="1" dirty="0">
              <a:latin typeface="Arial Narrow" panose="020B0606020202030204" pitchFamily="34" charset="0"/>
            </a:endParaRPr>
          </a:p>
          <a:p>
            <a:pPr lvl="0" algn="ctr"/>
            <a:r>
              <a:rPr lang="pt-PT" sz="1400" b="1" dirty="0" smtClean="0">
                <a:latin typeface="Arial Narrow" panose="020B0606020202030204" pitchFamily="34" charset="0"/>
              </a:rPr>
              <a:t>Programa </a:t>
            </a:r>
            <a:r>
              <a:rPr lang="pt-PT" sz="1400" b="1" dirty="0">
                <a:latin typeface="Arial Narrow" panose="020B0606020202030204" pitchFamily="34" charset="0"/>
              </a:rPr>
              <a:t>Operacional de Assistência </a:t>
            </a:r>
            <a:r>
              <a:rPr lang="pt-PT" sz="1400" b="1" dirty="0" smtClean="0">
                <a:latin typeface="Arial Narrow" panose="020B0606020202030204" pitchFamily="34" charset="0"/>
              </a:rPr>
              <a:t>Técnica</a:t>
            </a:r>
          </a:p>
          <a:p>
            <a:pPr lvl="0" algn="ctr"/>
            <a:endParaRPr lang="pt-PT" sz="1400" b="1" dirty="0">
              <a:latin typeface="Arial Narrow" panose="020B0606020202030204" pitchFamily="34" charset="0"/>
            </a:endParaRPr>
          </a:p>
          <a:p>
            <a:pPr lvl="0" algn="ctr"/>
            <a:endParaRPr lang="pt-PT" sz="1400" b="1" dirty="0">
              <a:latin typeface="Arial Narrow" panose="020B0606020202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01250" y="3054439"/>
            <a:ext cx="1678538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PT" sz="1400" b="1" dirty="0">
                <a:latin typeface="Arial Narrow" panose="020B0606020202030204" pitchFamily="34" charset="0"/>
              </a:rPr>
              <a:t>Programa Operacional do Fundo da Política de Desenvolvimento </a:t>
            </a:r>
            <a:r>
              <a:rPr lang="pt-PT" sz="1400" b="1" dirty="0" smtClean="0">
                <a:latin typeface="Arial Narrow" panose="020B0606020202030204" pitchFamily="34" charset="0"/>
              </a:rPr>
              <a:t>Rural</a:t>
            </a:r>
          </a:p>
          <a:p>
            <a:pPr marL="285750" indent="-285750">
              <a:buFont typeface="+mj-lt"/>
              <a:buAutoNum type="romanLcPeriod"/>
            </a:pPr>
            <a:r>
              <a:rPr lang="pt-PT" sz="1400" b="1" dirty="0" smtClean="0">
                <a:latin typeface="Arial Narrow" panose="020B0606020202030204" pitchFamily="34" charset="0"/>
              </a:rPr>
              <a:t>PO </a:t>
            </a:r>
            <a:r>
              <a:rPr lang="pt-PT" sz="1400" b="1" dirty="0">
                <a:latin typeface="Arial Narrow" panose="020B0606020202030204" pitchFamily="34" charset="0"/>
              </a:rPr>
              <a:t>Continente</a:t>
            </a:r>
          </a:p>
          <a:p>
            <a:pPr marL="285750" indent="-285750">
              <a:buFont typeface="+mj-lt"/>
              <a:buAutoNum type="romanLcPeriod"/>
            </a:pPr>
            <a:r>
              <a:rPr lang="pt-PT" sz="1400" b="1" dirty="0">
                <a:latin typeface="Arial Narrow" panose="020B0606020202030204" pitchFamily="34" charset="0"/>
              </a:rPr>
              <a:t>PO regional Açores </a:t>
            </a:r>
          </a:p>
          <a:p>
            <a:pPr marL="285750" indent="-285750">
              <a:buFont typeface="+mj-lt"/>
              <a:buAutoNum type="romanLcPeriod"/>
            </a:pPr>
            <a:r>
              <a:rPr lang="pt-PT" sz="1400" b="1" dirty="0" smtClean="0">
                <a:latin typeface="Arial Narrow" panose="020B0606020202030204" pitchFamily="34" charset="0"/>
              </a:rPr>
              <a:t>PO regional Madeira</a:t>
            </a:r>
            <a:endParaRPr lang="pt-PT" sz="1400" b="1" dirty="0"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>
            <a:spLocks/>
          </p:cNvSpPr>
          <p:nvPr/>
        </p:nvSpPr>
        <p:spPr>
          <a:xfrm>
            <a:off x="7164288" y="3075634"/>
            <a:ext cx="1332410" cy="222557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pPr lvl="0" algn="ctr"/>
            <a:endParaRPr lang="pt-PT" sz="1400" b="1" dirty="0" smtClean="0">
              <a:latin typeface="Arial Narrow" panose="020B0606020202030204" pitchFamily="34" charset="0"/>
            </a:endParaRPr>
          </a:p>
          <a:p>
            <a:pPr lvl="0" algn="ctr"/>
            <a:endParaRPr lang="pt-PT" sz="1400" b="1" dirty="0">
              <a:latin typeface="Arial Narrow" panose="020B0606020202030204" pitchFamily="34" charset="0"/>
            </a:endParaRPr>
          </a:p>
          <a:p>
            <a:pPr lvl="0" algn="ctr"/>
            <a:r>
              <a:rPr lang="pt-PT" sz="1400" b="1" dirty="0" smtClean="0">
                <a:latin typeface="Arial Narrow" panose="020B0606020202030204" pitchFamily="34" charset="0"/>
              </a:rPr>
              <a:t>Programa </a:t>
            </a:r>
            <a:r>
              <a:rPr lang="pt-PT" sz="1400" b="1" dirty="0">
                <a:latin typeface="Arial Narrow" panose="020B0606020202030204" pitchFamily="34" charset="0"/>
              </a:rPr>
              <a:t>Operacional do Fundo </a:t>
            </a:r>
            <a:r>
              <a:rPr lang="pt-PT" sz="1400" b="1" dirty="0" smtClean="0">
                <a:latin typeface="Arial Narrow" panose="020B0606020202030204" pitchFamily="34" charset="0"/>
              </a:rPr>
              <a:t>da política marítima e das Pescas </a:t>
            </a:r>
          </a:p>
          <a:p>
            <a:pPr lvl="0" algn="ctr"/>
            <a:endParaRPr lang="pt-PT" sz="1400" b="1" dirty="0">
              <a:latin typeface="Arial Narrow" panose="020B0606020202030204" pitchFamily="34" charset="0"/>
            </a:endParaRPr>
          </a:p>
          <a:p>
            <a:pPr lvl="0" algn="ctr"/>
            <a:endParaRPr lang="pt-PT" sz="1400" b="1" dirty="0">
              <a:latin typeface="Arial Narrow" panose="020B0606020202030204" pitchFamily="34" charset="0"/>
            </a:endParaRPr>
          </a:p>
          <a:p>
            <a:pPr lvl="0" algn="ctr"/>
            <a:endParaRPr lang="pt-PT" sz="1400" b="1" dirty="0">
              <a:latin typeface="Arial Narrow" panose="020B0606020202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164288" y="2420888"/>
            <a:ext cx="1332410" cy="528507"/>
          </a:xfrm>
          <a:prstGeom prst="rect">
            <a:avLst/>
          </a:pr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FEAMP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0853" y="2416182"/>
            <a:ext cx="5092297" cy="528507"/>
          </a:xfrm>
          <a:prstGeom prst="rect">
            <a:avLst/>
          </a:pr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Fundos da Política de Coesão – FEDER, FC e FSE</a:t>
            </a:r>
            <a:endParaRPr lang="pt-PT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01249" y="2417884"/>
            <a:ext cx="1678539" cy="528507"/>
          </a:xfrm>
          <a:prstGeom prst="rect">
            <a:avLst/>
          </a:pr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pt-PT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FEADER</a:t>
            </a:r>
            <a:endParaRPr lang="pt-PT" sz="1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-13284" y="0"/>
            <a:ext cx="9157284" cy="1143000"/>
          </a:xfr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b="1" cap="small" dirty="0">
                <a:solidFill>
                  <a:schemeClr val="bg1"/>
                </a:solidFill>
                <a:latin typeface="Arial Narrow" pitchFamily="34" charset="0"/>
              </a:rPr>
              <a:t>1. </a:t>
            </a:r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Enquadramento e Metodologia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0853" y="1334446"/>
            <a:ext cx="6993709" cy="454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8288" indent="-268288" algn="just">
              <a:lnSpc>
                <a:spcPct val="150000"/>
              </a:lnSpc>
              <a:spcAft>
                <a:spcPts val="600"/>
              </a:spcAft>
              <a:buClr>
                <a:srgbClr val="CC0000"/>
              </a:buClr>
            </a:pPr>
            <a:r>
              <a:rPr lang="pt-PT" altLang="zh-CN" b="1" dirty="0" smtClean="0">
                <a:latin typeface="Arial Narrow" pitchFamily="34" charset="0"/>
              </a:rPr>
              <a:t>O PERÍODO DE PROGRAMAÇÃO FINANCEIRA 2014 – 2020 EM PORTUGAL </a:t>
            </a:r>
            <a:endParaRPr lang="pt-PT" altLang="zh-CN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7533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-13284" y="0"/>
            <a:ext cx="9157284" cy="1143000"/>
          </a:xfr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b="1" cap="small" dirty="0">
                <a:solidFill>
                  <a:schemeClr val="bg1"/>
                </a:solidFill>
                <a:latin typeface="Arial Narrow" pitchFamily="34" charset="0"/>
              </a:rPr>
              <a:t>1. </a:t>
            </a:r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Enquadramento e Metodologia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6</a:t>
            </a:fld>
            <a:endParaRPr lang="pt-PT" dirty="0"/>
          </a:p>
        </p:txBody>
      </p:sp>
      <p:sp>
        <p:nvSpPr>
          <p:cNvPr id="9" name="Rectangle 5"/>
          <p:cNvSpPr/>
          <p:nvPr/>
        </p:nvSpPr>
        <p:spPr>
          <a:xfrm>
            <a:off x="251520" y="2132856"/>
            <a:ext cx="4176464" cy="3508653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“(…) CENTRO </a:t>
            </a:r>
            <a:r>
              <a:rPr lang="pt-PT" sz="1600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de PORTUGAL adote o seguinte conjunto de cinco Prioridades Estratégicas Nucleares de Desenvolvimento Regional: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600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Criar Valor Acrescentado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600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Reforçar a Coesão Territorial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600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Gerar, Captar e Reter Talento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600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Dar Vida e Sustentabilidade a Infraestruturas Existentes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sz="1600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Consolidar a Capacitação Institucional</a:t>
            </a: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”</a:t>
            </a:r>
          </a:p>
          <a:p>
            <a:pPr algn="just">
              <a:lnSpc>
                <a:spcPct val="150000"/>
              </a:lnSpc>
            </a:pPr>
            <a:endParaRPr lang="pt-PT" sz="400" dirty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Rectangle 6"/>
          <p:cNvSpPr/>
          <p:nvPr/>
        </p:nvSpPr>
        <p:spPr>
          <a:xfrm>
            <a:off x="5172882" y="2132856"/>
            <a:ext cx="3744416" cy="349018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pt-PT" sz="1600" b="1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Sete domínios </a:t>
            </a:r>
            <a:r>
              <a:rPr lang="pt-PT" sz="1600" b="1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diferenciadores</a:t>
            </a:r>
            <a:r>
              <a:rPr lang="pt-PT" sz="1600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, nos quais </a:t>
            </a: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se </a:t>
            </a:r>
            <a:r>
              <a:rPr lang="pt-PT" sz="1600" dirty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acredita que o CENTRO de PORTUGAL apresenta vantagens competitivas já potenciadas e/ou a potenciar no </a:t>
            </a: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futuro:</a:t>
            </a:r>
          </a:p>
          <a:p>
            <a:pPr algn="just"/>
            <a:endParaRPr lang="pt-PT" sz="1600" dirty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pt-PT" sz="1600" b="1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atividade agroflorestal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mar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b="1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turismo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TICE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materiais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biotecnologia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saúde e bem estar</a:t>
            </a:r>
          </a:p>
          <a:p>
            <a:pPr marL="285750" lvl="0" indent="-285750" algn="just">
              <a:buFont typeface="Arial" pitchFamily="34" charset="0"/>
              <a:buChar char="•"/>
            </a:pPr>
            <a:endParaRPr lang="pt-PT" sz="1600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Right Arrow 7"/>
          <p:cNvSpPr/>
          <p:nvPr/>
        </p:nvSpPr>
        <p:spPr>
          <a:xfrm>
            <a:off x="4427984" y="3375443"/>
            <a:ext cx="539893" cy="67766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TextBox 8"/>
          <p:cNvSpPr txBox="1"/>
          <p:nvPr/>
        </p:nvSpPr>
        <p:spPr>
          <a:xfrm>
            <a:off x="5358850" y="5661248"/>
            <a:ext cx="36458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100" dirty="0" smtClean="0">
                <a:latin typeface="Arial Narrow" pitchFamily="34" charset="0"/>
              </a:rPr>
              <a:t>Fonte: Crer2020 - CCDRCENTRO</a:t>
            </a:r>
            <a:endParaRPr lang="pt-PT" sz="1100" dirty="0">
              <a:latin typeface="Arial Narrow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251520" y="1340768"/>
            <a:ext cx="3015569" cy="5078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PT"/>
            </a:defPPr>
            <a:lvl1pPr marL="268288" indent="-268288" algn="just">
              <a:lnSpc>
                <a:spcPct val="150000"/>
              </a:lnSpc>
              <a:spcAft>
                <a:spcPts val="600"/>
              </a:spcAft>
              <a:buClr>
                <a:srgbClr val="CC0000"/>
              </a:buClr>
              <a:defRPr b="1">
                <a:latin typeface="Arial Narrow" pitchFamily="34" charset="0"/>
              </a:defRPr>
            </a:lvl1pPr>
          </a:lstStyle>
          <a:p>
            <a:r>
              <a:rPr lang="pt-PT" dirty="0"/>
              <a:t>REGIÃO CENTRO  - CRER 2020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-13284" y="0"/>
            <a:ext cx="9157284" cy="1143000"/>
          </a:xfr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b="1" cap="small" dirty="0">
                <a:solidFill>
                  <a:schemeClr val="bg1"/>
                </a:solidFill>
                <a:latin typeface="Arial Narrow" pitchFamily="34" charset="0"/>
              </a:rPr>
              <a:t>1. </a:t>
            </a:r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Enquadramento e Metodologia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7</a:t>
            </a:fld>
            <a:endParaRPr lang="pt-PT" dirty="0"/>
          </a:p>
        </p:txBody>
      </p:sp>
      <p:sp>
        <p:nvSpPr>
          <p:cNvPr id="9" name="Rectangle 5"/>
          <p:cNvSpPr/>
          <p:nvPr/>
        </p:nvSpPr>
        <p:spPr>
          <a:xfrm>
            <a:off x="251520" y="2132856"/>
            <a:ext cx="4176464" cy="3370153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pt-PT" sz="1600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just">
              <a:lnSpc>
                <a:spcPct val="150000"/>
              </a:lnSpc>
            </a:pPr>
            <a:endParaRPr lang="pt-PT" sz="1600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just">
              <a:lnSpc>
                <a:spcPct val="150000"/>
              </a:lnSpc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A definição de áreas de intervenção temáticas prioritárias tem como principal propósito </a:t>
            </a:r>
            <a:r>
              <a:rPr lang="pt-PT" sz="1600" b="1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potenciar sinergias entre os recursos humanos, técnicos, organizacionais, económicos e financeiros </a:t>
            </a: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disponíveis em toda a Região de Coimbra.</a:t>
            </a:r>
          </a:p>
          <a:p>
            <a:pPr algn="just">
              <a:lnSpc>
                <a:spcPct val="150000"/>
              </a:lnSpc>
            </a:pPr>
            <a:endParaRPr lang="pt-PT" sz="1400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just">
              <a:lnSpc>
                <a:spcPct val="150000"/>
              </a:lnSpc>
            </a:pPr>
            <a:endParaRPr lang="pt-PT" sz="1600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Rectangle 6"/>
          <p:cNvSpPr/>
          <p:nvPr/>
        </p:nvSpPr>
        <p:spPr>
          <a:xfrm>
            <a:off x="5172882" y="2132856"/>
            <a:ext cx="3744416" cy="338437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A estratégia da Região de Coimbra para o período 2014-2020 fundamenta-se em </a:t>
            </a:r>
            <a:r>
              <a:rPr lang="pt-PT" sz="1600" b="1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três áreas de intervenção temáticas prioritárias e em duas áreas transversais</a:t>
            </a: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, respetivamente:</a:t>
            </a:r>
          </a:p>
          <a:p>
            <a:pPr algn="just">
              <a:lnSpc>
                <a:spcPct val="120000"/>
              </a:lnSpc>
            </a:pPr>
            <a:endParaRPr lang="pt-PT" sz="1600" dirty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Inovação e Capital Humano;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Valorização e Gestão dos Recursos Endógenos;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Coesão e Inclusão Social;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Rede Urbana e Estruturação do Território;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pt-PT" sz="16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Rede de Governação e Eficiência da Administração.</a:t>
            </a:r>
          </a:p>
          <a:p>
            <a:pPr marL="285750" lvl="0" indent="-285750" algn="just"/>
            <a:endParaRPr lang="pt-PT" sz="800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Right Arrow 7"/>
          <p:cNvSpPr/>
          <p:nvPr/>
        </p:nvSpPr>
        <p:spPr>
          <a:xfrm>
            <a:off x="4427984" y="3375443"/>
            <a:ext cx="539893" cy="677663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TextBox 8"/>
          <p:cNvSpPr txBox="1"/>
          <p:nvPr/>
        </p:nvSpPr>
        <p:spPr>
          <a:xfrm>
            <a:off x="2987824" y="5661248"/>
            <a:ext cx="60168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100" dirty="0" smtClean="0">
                <a:latin typeface="Arial Narrow" pitchFamily="34" charset="0"/>
              </a:rPr>
              <a:t>Fonte: Plano Estratégico de Desenvolvimento da Região de Coimbra (2014-2020) em</a:t>
            </a:r>
            <a:r>
              <a:rPr lang="pt-PT" sz="1100" i="1" dirty="0" smtClean="0">
                <a:latin typeface="Arial Narrow" pitchFamily="34" charset="0"/>
              </a:rPr>
              <a:t> </a:t>
            </a:r>
            <a:r>
              <a:rPr lang="pt-PT" sz="1100" i="1" dirty="0" err="1" smtClean="0">
                <a:latin typeface="Arial Narrow" pitchFamily="34" charset="0"/>
              </a:rPr>
              <a:t>www.cimpin.pt</a:t>
            </a:r>
            <a:r>
              <a:rPr lang="pt-PT" sz="1100" i="1" dirty="0" smtClean="0">
                <a:latin typeface="Arial Narrow" pitchFamily="34" charset="0"/>
              </a:rPr>
              <a:t>/</a:t>
            </a:r>
            <a:r>
              <a:rPr lang="pt-PT" sz="1100" i="1" dirty="0" err="1" smtClean="0">
                <a:latin typeface="Arial Narrow" pitchFamily="34" charset="0"/>
              </a:rPr>
              <a:t>CIMRC.asp</a:t>
            </a:r>
            <a:endParaRPr lang="pt-PT" sz="1100" i="1" dirty="0">
              <a:latin typeface="Arial Narrow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251520" y="1268760"/>
            <a:ext cx="7109382" cy="5078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PT"/>
            </a:defPPr>
            <a:lvl1pPr marL="268288" indent="-268288" algn="just">
              <a:lnSpc>
                <a:spcPct val="150000"/>
              </a:lnSpc>
              <a:spcAft>
                <a:spcPts val="600"/>
              </a:spcAft>
              <a:buClr>
                <a:srgbClr val="CC0000"/>
              </a:buClr>
              <a:defRPr b="1">
                <a:latin typeface="Arial Narrow" pitchFamily="34" charset="0"/>
              </a:defRPr>
            </a:lvl1pPr>
          </a:lstStyle>
          <a:p>
            <a:r>
              <a:rPr lang="pt-PT" dirty="0"/>
              <a:t>ESTRATÉGIA DE DESENVOLVIMENTO DA REGIÃO DE COIMBRA (2014-2020)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7070" y="6237599"/>
            <a:ext cx="6120680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pt-PT" b="1" u="sng" dirty="0" smtClean="0">
                <a:latin typeface="Arial Narrow" panose="020B0606020202030204" pitchFamily="34" charset="0"/>
              </a:rPr>
              <a:t>Investimento Territorial Integrado da Região de Coimbra - ITI</a:t>
            </a:r>
            <a:endParaRPr lang="pt-PT" b="1" u="sng" dirty="0">
              <a:latin typeface="Arial Narrow" panose="020B060602020203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907704" y="5792053"/>
            <a:ext cx="0" cy="4455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-13284" y="0"/>
            <a:ext cx="9157284" cy="1143000"/>
          </a:xfr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b="1" cap="small" dirty="0">
                <a:solidFill>
                  <a:schemeClr val="bg1"/>
                </a:solidFill>
                <a:latin typeface="Arial Narrow" pitchFamily="34" charset="0"/>
              </a:rPr>
              <a:t>1. </a:t>
            </a:r>
            <a:r>
              <a:rPr lang="pt-PT" b="1" cap="small" dirty="0" smtClean="0">
                <a:solidFill>
                  <a:schemeClr val="bg1"/>
                </a:solidFill>
                <a:latin typeface="Arial Narrow" pitchFamily="34" charset="0"/>
              </a:rPr>
              <a:t>Enquadramento e Metodologia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8</a:t>
            </a:fld>
            <a:endParaRPr lang="pt-PT" dirty="0"/>
          </a:p>
        </p:txBody>
      </p:sp>
      <p:graphicFrame>
        <p:nvGraphicFramePr>
          <p:cNvPr id="7" name="Diagram 5"/>
          <p:cNvGraphicFramePr/>
          <p:nvPr>
            <p:extLst>
              <p:ext uri="{D42A27DB-BD31-4B8C-83A1-F6EECF244321}">
                <p14:modId xmlns:p14="http://schemas.microsoft.com/office/powerpoint/2010/main" xmlns="" val="4199802871"/>
              </p:ext>
            </p:extLst>
          </p:nvPr>
        </p:nvGraphicFramePr>
        <p:xfrm>
          <a:off x="827584" y="1484784"/>
          <a:ext cx="727280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BAD58-B11D-4641-802E-F85CA89123DB}" type="slidenum">
              <a:rPr lang="pt-PT" smtClean="0"/>
              <a:pPr/>
              <a:t>9</a:t>
            </a:fld>
            <a:endParaRPr lang="pt-PT"/>
          </a:p>
        </p:txBody>
      </p:sp>
      <p:pic>
        <p:nvPicPr>
          <p:cNvPr id="5" name="B83B4CCB-F139-41E2-96B1-D47AAC378A20" descr="cid:B83B4CCB-F139-41E2-96B1-D47AAC378A20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699792" y="3861048"/>
            <a:ext cx="250253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id:23089873-F745-4CE9-B004-DE8E991CDD30"/>
          <p:cNvPicPr/>
          <p:nvPr/>
        </p:nvPicPr>
        <p:blipFill>
          <a:blip r:embed="rId4" r:link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095" y="1508443"/>
            <a:ext cx="1854835" cy="2468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id:9684BB08-E3AB-4692-A9F8-C0BBF266FD34"/>
          <p:cNvPicPr/>
          <p:nvPr/>
        </p:nvPicPr>
        <p:blipFill rotWithShape="1">
          <a:blip r:embed="rId7" r:link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59" t="15294" b="13176"/>
          <a:stretch/>
        </p:blipFill>
        <p:spPr bwMode="auto">
          <a:xfrm>
            <a:off x="2063552" y="1508443"/>
            <a:ext cx="2603500" cy="1606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Picture 8" descr="cid:64DF10A0-CB13-49CC-BAF0-B0ECEFC6D37F"/>
          <p:cNvPicPr/>
          <p:nvPr/>
        </p:nvPicPr>
        <p:blipFill>
          <a:blip r:embed="rId10" r:link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71303"/>
            <a:ext cx="2088232" cy="2786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1DA5AEA3-B9DA-4C07-8177-631AD3D328FD" descr="cid:1DA5AEA3-B9DA-4C07-8177-631AD3D328FD"/>
          <p:cNvPicPr/>
          <p:nvPr/>
        </p:nvPicPr>
        <p:blipFill>
          <a:blip r:embed="rId13" r:link="rId14" cstate="print"/>
          <a:srcRect/>
          <a:stretch>
            <a:fillRect/>
          </a:stretch>
        </p:blipFill>
        <p:spPr bwMode="auto">
          <a:xfrm>
            <a:off x="6574118" y="2311718"/>
            <a:ext cx="24955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7DC582A0-01ED-47A9-9BAA-566FDEB87A42" descr="cid:7DC582A0-01ED-47A9-9BAA-566FDEB87A42"/>
          <p:cNvPicPr/>
          <p:nvPr/>
        </p:nvPicPr>
        <p:blipFill>
          <a:blip r:embed="rId15" r:link="rId16" cstate="print"/>
          <a:srcRect/>
          <a:stretch>
            <a:fillRect/>
          </a:stretch>
        </p:blipFill>
        <p:spPr bwMode="auto">
          <a:xfrm>
            <a:off x="5364088" y="4365104"/>
            <a:ext cx="24955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BAA08723-4055-4799-8B18-A2C54B04A868" descr="cid:BAA08723-4055-4799-8B18-A2C54B04A868"/>
          <p:cNvPicPr/>
          <p:nvPr/>
        </p:nvPicPr>
        <p:blipFill rotWithShape="1">
          <a:blip r:embed="rId17" r:link="rId18" cstate="print"/>
          <a:srcRect r="22778"/>
          <a:stretch/>
        </p:blipFill>
        <p:spPr bwMode="auto">
          <a:xfrm>
            <a:off x="4763944" y="2076560"/>
            <a:ext cx="1608256" cy="1332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ítulo 1"/>
          <p:cNvSpPr txBox="1">
            <a:spLocks/>
          </p:cNvSpPr>
          <p:nvPr/>
        </p:nvSpPr>
        <p:spPr>
          <a:xfrm>
            <a:off x="-13284" y="0"/>
            <a:ext cx="9157284" cy="11430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cap="small" smtClean="0">
                <a:solidFill>
                  <a:schemeClr val="bg1"/>
                </a:solidFill>
                <a:latin typeface="Arial Narrow" pitchFamily="34" charset="0"/>
              </a:rPr>
              <a:t>1. Enquadramento e Metodologia</a:t>
            </a:r>
            <a:endParaRPr lang="pt-PT" b="1" cap="small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40493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1440</TotalTime>
  <Words>2108</Words>
  <Application>Microsoft Office PowerPoint</Application>
  <PresentationFormat>Apresentação no Ecrã (4:3)</PresentationFormat>
  <Paragraphs>280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27" baseType="lpstr">
      <vt:lpstr>Office Theme</vt:lpstr>
      <vt:lpstr>Diapositivo 1</vt:lpstr>
      <vt:lpstr>Diapositivo 2</vt:lpstr>
      <vt:lpstr>1. Enquadramento e Metodologia</vt:lpstr>
      <vt:lpstr>1. Enquadramento e Metodologia</vt:lpstr>
      <vt:lpstr>1. Enquadramento e Metodologia</vt:lpstr>
      <vt:lpstr>1. Enquadramento e Metodologia</vt:lpstr>
      <vt:lpstr>1. Enquadramento e Metodologia</vt:lpstr>
      <vt:lpstr>1. Enquadramento e Metodologia</vt:lpstr>
      <vt:lpstr>Diapositivo 9</vt:lpstr>
      <vt:lpstr>Diapositivo 10</vt:lpstr>
      <vt:lpstr>2. Estratégia Municipal</vt:lpstr>
      <vt:lpstr>2. Estratégia Municipal</vt:lpstr>
      <vt:lpstr>2. Estratégia Municipal</vt:lpstr>
      <vt:lpstr>2. Estratégia Municipal</vt:lpstr>
      <vt:lpstr>2. Estratégia Municipal</vt:lpstr>
      <vt:lpstr>2. Estratégia Municipal</vt:lpstr>
      <vt:lpstr>Diapositivo 17</vt:lpstr>
      <vt:lpstr>3. Programa Estratégico</vt:lpstr>
      <vt:lpstr>3. Programa Estratégico</vt:lpstr>
      <vt:lpstr>3. Programa Estratégico</vt:lpstr>
      <vt:lpstr>3. Programa Estratégico</vt:lpstr>
      <vt:lpstr>3. Programa Estratégico</vt:lpstr>
      <vt:lpstr>3. Programa Estratégico</vt:lpstr>
      <vt:lpstr>3. Programa Estratégico</vt:lpstr>
      <vt:lpstr>3. Programa Estratégico</vt:lpstr>
      <vt:lpstr>Diapositivo 26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“ESTRATÉGIA DE INVESTIGAÇÃO E INOVAÇÃO PARA A ESPECIALIZAÇÃO INTELIGENTE DO CONCELHO DE ÁGUEDA”</dc:title>
  <dc:creator>SPI</dc:creator>
  <cp:lastModifiedBy>Inf</cp:lastModifiedBy>
  <cp:revision>117</cp:revision>
  <dcterms:created xsi:type="dcterms:W3CDTF">2013-06-19T14:16:41Z</dcterms:created>
  <dcterms:modified xsi:type="dcterms:W3CDTF">2015-06-18T11:24:24Z</dcterms:modified>
</cp:coreProperties>
</file>